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6" r:id="rId2"/>
    <p:sldId id="257" r:id="rId3"/>
    <p:sldId id="258" r:id="rId4"/>
    <p:sldId id="259" r:id="rId5"/>
    <p:sldId id="260" r:id="rId6"/>
    <p:sldId id="261" r:id="rId7"/>
    <p:sldId id="262" r:id="rId8"/>
    <p:sldId id="263" r:id="rId9"/>
    <p:sldId id="264" r:id="rId10"/>
    <p:sldId id="265" r:id="rId11"/>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E58D743-3E78-488B-9C37-A3628B04D610}" type="datetimeFigureOut">
              <a:rPr lang="it-IT" smtClean="0"/>
              <a:t>25/09/2017</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832A7C6E-58D6-4CCF-8943-8289203046AF}" type="slidenum">
              <a:rPr lang="it-IT" smtClean="0"/>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32A7C6E-58D6-4CCF-8943-8289203046AF}" type="slidenum">
              <a:rPr lang="it-IT" smtClean="0"/>
              <a:t>7</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7BB6132-7925-4E62-9325-34DC4BC0681C}" type="datetime1">
              <a:rPr lang="it-IT" smtClean="0"/>
              <a:t>25/09/2017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34FCA0E-B000-4E17-8086-7BBD119E1CA3}" type="datetime1">
              <a:rPr lang="it-IT" smtClean="0"/>
              <a:t>25/09/2017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4894FB9-9573-42EA-BB72-6BF90CEFF604}" type="datetime1">
              <a:rPr lang="it-IT" smtClean="0"/>
              <a:t>25/09/2017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3A56164-13CB-474B-AC25-1B6015B2620E}" type="datetime1">
              <a:rPr lang="it-IT" smtClean="0"/>
              <a:t>25/09/2017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A4FE32C-18E9-48B8-9F21-ABE68E957B56}" type="datetime1">
              <a:rPr lang="it-IT" smtClean="0"/>
              <a:t>25/09/2017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A0EC862-E9C5-4051-851C-990C4BCC6CF2}" type="datetime1">
              <a:rPr lang="it-IT" smtClean="0"/>
              <a:t>25/09/2017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8EA2AD8-31E3-4BB4-8DCD-851247DA9536}" type="datetime1">
              <a:rPr lang="it-IT" smtClean="0"/>
              <a:t>25/09/2017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4FBF080-1E10-4FD1-9F82-90F2A8CC7D2C}" type="datetime1">
              <a:rPr lang="it-IT" smtClean="0"/>
              <a:t>25/09/2017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D168F71-F57C-4658-8EF4-75F09EE4C13A}" type="datetime1">
              <a:rPr lang="it-IT" smtClean="0"/>
              <a:t>25/09/2017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D664C07-2453-4939-B554-AFF2466294F7}" type="datetime1">
              <a:rPr lang="it-IT" smtClean="0"/>
              <a:t>25/09/2017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0E128F2-1A70-4901-813A-B8D7882CFB4A}" type="datetime1">
              <a:rPr lang="it-IT" smtClean="0"/>
              <a:t>25/09/2017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6A917-CFDC-46E4-991E-316661087359}" type="datetime1">
              <a:rPr lang="it-IT" smtClean="0"/>
              <a:t>25/09/2017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15782F-0B57-484B-99A2-F131A73237F1}"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71612"/>
            <a:ext cx="8229600" cy="1785950"/>
          </a:xfrm>
        </p:spPr>
        <p:txBody>
          <a:bodyPr>
            <a:normAutofit/>
          </a:bodyPr>
          <a:lstStyle/>
          <a:p>
            <a:r>
              <a:rPr lang="it-IT" sz="3600" b="1" dirty="0" smtClean="0"/>
              <a:t>APE VOLONTARIO</a:t>
            </a:r>
            <a:endParaRPr lang="it-IT" sz="3600" b="1" dirty="0"/>
          </a:p>
        </p:txBody>
      </p:sp>
      <p:sp>
        <p:nvSpPr>
          <p:cNvPr id="3" name="Segnaposto contenuto 2"/>
          <p:cNvSpPr>
            <a:spLocks noGrp="1"/>
          </p:cNvSpPr>
          <p:nvPr>
            <p:ph idx="1"/>
          </p:nvPr>
        </p:nvSpPr>
        <p:spPr>
          <a:xfrm>
            <a:off x="457200" y="2857497"/>
            <a:ext cx="8229600" cy="928694"/>
          </a:xfrm>
        </p:spPr>
        <p:txBody>
          <a:bodyPr>
            <a:normAutofit/>
          </a:bodyPr>
          <a:lstStyle/>
          <a:p>
            <a:pPr algn="ctr">
              <a:buNone/>
            </a:pPr>
            <a:r>
              <a:rPr lang="it-IT" sz="2400" dirty="0" smtClean="0"/>
              <a:t>DPCM 8 SETTEMBRE 2017</a:t>
            </a:r>
            <a:endParaRPr lang="it-IT" sz="2400" dirty="0"/>
          </a:p>
        </p:txBody>
      </p:sp>
      <p:sp>
        <p:nvSpPr>
          <p:cNvPr id="4" name="Segnaposto numero diapositiva 3"/>
          <p:cNvSpPr>
            <a:spLocks noGrp="1"/>
          </p:cNvSpPr>
          <p:nvPr>
            <p:ph type="sldNum" sz="quarter" idx="12"/>
          </p:nvPr>
        </p:nvSpPr>
        <p:spPr/>
        <p:txBody>
          <a:bodyPr/>
          <a:lstStyle/>
          <a:p>
            <a:fld id="{FD15782F-0B57-484B-99A2-F131A73237F1}" type="slidenum">
              <a:rPr lang="it-IT" smtClean="0"/>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COME FARE LA DOMANDA- 4</a:t>
            </a:r>
            <a:endParaRPr lang="it-IT" sz="3600" b="1" dirty="0"/>
          </a:p>
        </p:txBody>
      </p:sp>
      <p:sp>
        <p:nvSpPr>
          <p:cNvPr id="3" name="Segnaposto contenuto 2"/>
          <p:cNvSpPr>
            <a:spLocks noGrp="1"/>
          </p:cNvSpPr>
          <p:nvPr>
            <p:ph idx="1"/>
          </p:nvPr>
        </p:nvSpPr>
        <p:spPr>
          <a:xfrm>
            <a:off x="457200" y="1428736"/>
            <a:ext cx="8229600" cy="4697427"/>
          </a:xfrm>
        </p:spPr>
        <p:txBody>
          <a:bodyPr>
            <a:normAutofit fontScale="77500" lnSpcReduction="20000"/>
          </a:bodyPr>
          <a:lstStyle/>
          <a:p>
            <a:pPr algn="just">
              <a:buFont typeface="Wingdings" pitchFamily="2" charset="2"/>
              <a:buChar char="v"/>
            </a:pPr>
            <a:r>
              <a:rPr lang="it-IT" sz="3100" dirty="0" smtClean="0"/>
              <a:t>L’</a:t>
            </a:r>
            <a:r>
              <a:rPr lang="it-IT" sz="3100" b="1" dirty="0" smtClean="0"/>
              <a:t>ammontare minimo del contributo del datore di lavoro</a:t>
            </a:r>
            <a:r>
              <a:rPr lang="it-IT" sz="3100" dirty="0" smtClean="0"/>
              <a:t> è pari all’ammontare dei contributi volontari per ciascun anno o frazione di anno di anticipo rispetto alla maturazione del diritto alla pensione di vecchiaia. </a:t>
            </a:r>
          </a:p>
          <a:p>
            <a:pPr algn="just">
              <a:buFont typeface="Wingdings" pitchFamily="2" charset="2"/>
              <a:buChar char="v"/>
            </a:pPr>
            <a:r>
              <a:rPr lang="it-IT" sz="3100" dirty="0" smtClean="0"/>
              <a:t>Ai sensi dell’articolo 7, decreto legislativo 30 aprile 1997, n. 184 l'ammontare minimo deve essere pari all’aliquota di finanziamento, prevista per la contribuzione obbligatoria alla gestione pensionistica, applicata all’importo medio della retribuzione imponibile percepita nell’anno di contribuzione precedente la data della domanda.</a:t>
            </a:r>
          </a:p>
          <a:p>
            <a:pPr algn="just">
              <a:buFont typeface="Wingdings" pitchFamily="2" charset="2"/>
              <a:buChar char="v"/>
            </a:pPr>
            <a:r>
              <a:rPr lang="it-IT" sz="3100" dirty="0" smtClean="0"/>
              <a:t>Al contributo si applicano le norme in materia di riscossione e di sanzioni previste per i contributi previdenziali obbligatori (articolo 116, comma 8, lettera a), legge 23 dicembre 2000, n. 388).</a:t>
            </a:r>
          </a:p>
          <a:p>
            <a:endParaRPr lang="it-IT" dirty="0"/>
          </a:p>
        </p:txBody>
      </p:sp>
      <p:sp>
        <p:nvSpPr>
          <p:cNvPr id="4" name="Segnaposto numero diapositiva 3"/>
          <p:cNvSpPr>
            <a:spLocks noGrp="1"/>
          </p:cNvSpPr>
          <p:nvPr>
            <p:ph type="sldNum" sz="quarter" idx="12"/>
          </p:nvPr>
        </p:nvSpPr>
        <p:spPr/>
        <p:txBody>
          <a:bodyPr/>
          <a:lstStyle/>
          <a:p>
            <a:fld id="{FD15782F-0B57-484B-99A2-F131A73237F1}" type="slidenum">
              <a:rPr lang="it-IT" smtClean="0"/>
              <a:pPr/>
              <a:t>10</a:t>
            </a:fld>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APE VOLONTARIO</a:t>
            </a:r>
            <a:endParaRPr lang="it-IT" sz="3600" b="1" dirty="0"/>
          </a:p>
        </p:txBody>
      </p:sp>
      <p:sp>
        <p:nvSpPr>
          <p:cNvPr id="3" name="Segnaposto contenuto 2"/>
          <p:cNvSpPr>
            <a:spLocks noGrp="1"/>
          </p:cNvSpPr>
          <p:nvPr>
            <p:ph idx="1"/>
          </p:nvPr>
        </p:nvSpPr>
        <p:spPr>
          <a:xfrm>
            <a:off x="457200" y="1785925"/>
            <a:ext cx="8229600" cy="3500463"/>
          </a:xfrm>
        </p:spPr>
        <p:txBody>
          <a:bodyPr/>
          <a:lstStyle/>
          <a:p>
            <a:pPr algn="just">
              <a:buNone/>
            </a:pPr>
            <a:r>
              <a:rPr lang="it-IT" sz="2400" dirty="0" smtClean="0"/>
              <a:t>     È un </a:t>
            </a:r>
            <a:r>
              <a:rPr lang="it-IT" sz="2400" b="1" dirty="0" smtClean="0"/>
              <a:t>prestito commisurato e garantito dalla pensione di vecchiaia</a:t>
            </a:r>
            <a:r>
              <a:rPr lang="it-IT" sz="2400" dirty="0" smtClean="0"/>
              <a:t>, erogato dalla banca in </a:t>
            </a:r>
            <a:r>
              <a:rPr lang="it-IT" sz="2400" b="1" dirty="0" smtClean="0"/>
              <a:t>quote mensili per 12 mensilità</a:t>
            </a:r>
            <a:r>
              <a:rPr lang="it-IT" sz="2400" dirty="0" smtClean="0"/>
              <a:t>, che il beneficiario otterrà alla maturazione del diritto. </a:t>
            </a:r>
          </a:p>
          <a:p>
            <a:pPr algn="just">
              <a:buNone/>
            </a:pPr>
            <a:r>
              <a:rPr lang="it-IT" sz="2400" dirty="0" smtClean="0"/>
              <a:t>     È riconosciuta in via sperimentale dal 1° maggio 2017 al 31 dicembre 2018 (articolo 1, comma 166 e seguenti, legge di Bilancio 2017).</a:t>
            </a:r>
          </a:p>
          <a:p>
            <a:endParaRPr lang="it-IT" dirty="0"/>
          </a:p>
        </p:txBody>
      </p:sp>
      <p:sp>
        <p:nvSpPr>
          <p:cNvPr id="4" name="Segnaposto numero diapositiva 3"/>
          <p:cNvSpPr>
            <a:spLocks noGrp="1"/>
          </p:cNvSpPr>
          <p:nvPr>
            <p:ph type="sldNum" sz="quarter" idx="12"/>
          </p:nvPr>
        </p:nvSpPr>
        <p:spPr/>
        <p:txBody>
          <a:bodyPr/>
          <a:lstStyle/>
          <a:p>
            <a:fld id="{FD15782F-0B57-484B-99A2-F131A73237F1}" type="slidenum">
              <a:rPr lang="it-IT" smtClean="0"/>
              <a:pPr/>
              <a:t>2</a:t>
            </a:fld>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571481"/>
            <a:ext cx="7772400" cy="1285883"/>
          </a:xfrm>
        </p:spPr>
        <p:txBody>
          <a:bodyPr>
            <a:normAutofit/>
          </a:bodyPr>
          <a:lstStyle/>
          <a:p>
            <a:r>
              <a:rPr lang="it-IT" sz="3600" b="1" dirty="0" smtClean="0"/>
              <a:t>DA CHI </a:t>
            </a:r>
            <a:r>
              <a:rPr lang="it-IT" sz="3600" b="1" dirty="0" smtClean="0"/>
              <a:t>PUÒ </a:t>
            </a:r>
            <a:r>
              <a:rPr lang="it-IT" sz="3600" b="1" dirty="0" smtClean="0"/>
              <a:t>ESSERE RICHIESTA</a:t>
            </a:r>
            <a:endParaRPr lang="it-IT" sz="3600" b="1" dirty="0"/>
          </a:p>
        </p:txBody>
      </p:sp>
      <p:sp>
        <p:nvSpPr>
          <p:cNvPr id="3" name="Sottotitolo 2"/>
          <p:cNvSpPr>
            <a:spLocks noGrp="1"/>
          </p:cNvSpPr>
          <p:nvPr>
            <p:ph type="subTitle" idx="1"/>
          </p:nvPr>
        </p:nvSpPr>
        <p:spPr>
          <a:xfrm>
            <a:off x="785786" y="2000240"/>
            <a:ext cx="7715304" cy="3286148"/>
          </a:xfrm>
        </p:spPr>
        <p:txBody>
          <a:bodyPr>
            <a:normAutofit/>
          </a:bodyPr>
          <a:lstStyle/>
          <a:p>
            <a:pPr algn="just"/>
            <a:r>
              <a:rPr lang="it-IT" sz="2800" dirty="0" smtClean="0">
                <a:solidFill>
                  <a:schemeClr val="tx1"/>
                </a:solidFill>
              </a:rPr>
              <a:t>L’APE volontaria (Anticipo finanziario a garanzia pensionistica) può essere richiesta dai </a:t>
            </a:r>
            <a:r>
              <a:rPr lang="it-IT" sz="2800" b="1" dirty="0" smtClean="0">
                <a:solidFill>
                  <a:schemeClr val="tx1"/>
                </a:solidFill>
              </a:rPr>
              <a:t>lavoratori dipendenti pubblici e privati</a:t>
            </a:r>
            <a:r>
              <a:rPr lang="it-IT" sz="2800" dirty="0" smtClean="0">
                <a:solidFill>
                  <a:schemeClr val="tx1"/>
                </a:solidFill>
              </a:rPr>
              <a:t>, dai </a:t>
            </a:r>
            <a:r>
              <a:rPr lang="it-IT" sz="2800" b="1" dirty="0" smtClean="0">
                <a:solidFill>
                  <a:schemeClr val="tx1"/>
                </a:solidFill>
              </a:rPr>
              <a:t>lavoratori autonomi e dagli iscritti alla Gestione Separata</a:t>
            </a:r>
            <a:r>
              <a:rPr lang="it-IT" sz="2800" dirty="0" smtClean="0">
                <a:solidFill>
                  <a:schemeClr val="tx1"/>
                </a:solidFill>
              </a:rPr>
              <a:t>. Sono esclusi i liberi professionisti iscritti alle casse professionali.</a:t>
            </a:r>
          </a:p>
          <a:p>
            <a:endParaRPr lang="it-IT" dirty="0"/>
          </a:p>
        </p:txBody>
      </p:sp>
      <p:sp>
        <p:nvSpPr>
          <p:cNvPr id="4" name="Segnaposto numero diapositiva 3"/>
          <p:cNvSpPr>
            <a:spLocks noGrp="1"/>
          </p:cNvSpPr>
          <p:nvPr>
            <p:ph type="sldNum" sz="quarter" idx="12"/>
          </p:nvPr>
        </p:nvSpPr>
        <p:spPr/>
        <p:txBody>
          <a:bodyPr/>
          <a:lstStyle/>
          <a:p>
            <a:fld id="{FD15782F-0B57-484B-99A2-F131A73237F1}" type="slidenum">
              <a:rPr lang="it-IT" smtClean="0"/>
              <a:pPr/>
              <a:t>3</a:t>
            </a:fld>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COME FUNZIONA</a:t>
            </a:r>
            <a:endParaRPr lang="it-IT" sz="3600" b="1" dirty="0"/>
          </a:p>
        </p:txBody>
      </p:sp>
      <p:sp>
        <p:nvSpPr>
          <p:cNvPr id="3" name="Segnaposto contenuto 2"/>
          <p:cNvSpPr>
            <a:spLocks noGrp="1"/>
          </p:cNvSpPr>
          <p:nvPr>
            <p:ph idx="1"/>
          </p:nvPr>
        </p:nvSpPr>
        <p:spPr/>
        <p:txBody>
          <a:bodyPr>
            <a:normAutofit fontScale="62500" lnSpcReduction="20000"/>
          </a:bodyPr>
          <a:lstStyle/>
          <a:p>
            <a:pPr>
              <a:buFont typeface="Wingdings" pitchFamily="2" charset="2"/>
              <a:buChar char="q"/>
            </a:pPr>
            <a:r>
              <a:rPr lang="it-IT" dirty="0" smtClean="0"/>
              <a:t>Il prestito è erogato da </a:t>
            </a:r>
            <a:r>
              <a:rPr lang="it-IT" b="1" dirty="0" smtClean="0"/>
              <a:t>soggetti finanziatori e imprese assicurative </a:t>
            </a:r>
            <a:r>
              <a:rPr lang="it-IT" dirty="0" smtClean="0"/>
              <a:t>scelti tra quelli che aderiscono agli accordi quadro da stipulare tra il Ministro dell’Economia e delle Finanze e il Ministro del Lavoro e delle Politiche Sociali e, rispettivamente, l’Associazione Bancaria Italiana (ABI) e l’Associazione nazionale fra le imprese assicuratrici e altre imprese assicurative primarie.</a:t>
            </a:r>
          </a:p>
          <a:p>
            <a:pPr>
              <a:buFont typeface="Wingdings" pitchFamily="2" charset="2"/>
              <a:buChar char="q"/>
            </a:pPr>
            <a:r>
              <a:rPr lang="it-IT" dirty="0" smtClean="0"/>
              <a:t>Il prestito ottenuto viene restituito in </a:t>
            </a:r>
            <a:r>
              <a:rPr lang="it-IT" b="1" dirty="0" smtClean="0"/>
              <a:t>260 rate in un periodo di 20 anni mediante una trattenuta</a:t>
            </a:r>
            <a:r>
              <a:rPr lang="it-IT" dirty="0" smtClean="0"/>
              <a:t> che viene effettuata dall’INPS all’atto del pagamento di ciascun rateo pensionistico, inclusa la tredicesima. La restituzione del prestito inizia dal primo pagamento della futura pensione e si completa dopo 20 anni dal pensionamento.</a:t>
            </a:r>
          </a:p>
          <a:p>
            <a:pPr>
              <a:buFont typeface="Wingdings" pitchFamily="2" charset="2"/>
              <a:buChar char="q"/>
            </a:pPr>
            <a:r>
              <a:rPr lang="it-IT" dirty="0" smtClean="0"/>
              <a:t>Completata la restituzione la pensione sarà corrisposta per intero, senza ulteriori riduzioni per l’APE. È comunque prevista la possibilità di </a:t>
            </a:r>
            <a:r>
              <a:rPr lang="it-IT" b="1" dirty="0" smtClean="0"/>
              <a:t>estinzione anticipata del prestito</a:t>
            </a:r>
            <a:r>
              <a:rPr lang="it-IT" dirty="0" smtClean="0"/>
              <a:t>, secondo criteri che saranno fissati da un decreto del Presidente del Consiglio dei ministri.</a:t>
            </a:r>
          </a:p>
          <a:p>
            <a:pPr>
              <a:buNone/>
            </a:pPr>
            <a:r>
              <a:rPr lang="it-IT" dirty="0" smtClean="0"/>
              <a:t> </a:t>
            </a:r>
          </a:p>
          <a:p>
            <a:endParaRPr lang="it-IT" dirty="0"/>
          </a:p>
        </p:txBody>
      </p:sp>
      <p:sp>
        <p:nvSpPr>
          <p:cNvPr id="4" name="Segnaposto numero diapositiva 3"/>
          <p:cNvSpPr>
            <a:spLocks noGrp="1"/>
          </p:cNvSpPr>
          <p:nvPr>
            <p:ph type="sldNum" sz="quarter" idx="12"/>
          </p:nvPr>
        </p:nvSpPr>
        <p:spPr/>
        <p:txBody>
          <a:bodyPr/>
          <a:lstStyle/>
          <a:p>
            <a:fld id="{FD15782F-0B57-484B-99A2-F131A73237F1}" type="slidenum">
              <a:rPr lang="it-IT" smtClean="0"/>
              <a:pPr/>
              <a:t>4</a:t>
            </a:fld>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COME FUNZIONA -2</a:t>
            </a:r>
            <a:endParaRPr lang="it-IT" sz="3600" b="1" dirty="0"/>
          </a:p>
        </p:txBody>
      </p:sp>
      <p:sp>
        <p:nvSpPr>
          <p:cNvPr id="3" name="Segnaposto contenuto 2"/>
          <p:cNvSpPr>
            <a:spLocks noGrp="1"/>
          </p:cNvSpPr>
          <p:nvPr>
            <p:ph idx="1"/>
          </p:nvPr>
        </p:nvSpPr>
        <p:spPr>
          <a:xfrm>
            <a:off x="457200" y="1428736"/>
            <a:ext cx="8229600" cy="4697427"/>
          </a:xfrm>
        </p:spPr>
        <p:txBody>
          <a:bodyPr>
            <a:normAutofit fontScale="25000" lnSpcReduction="20000"/>
          </a:bodyPr>
          <a:lstStyle/>
          <a:p>
            <a:pPr algn="just">
              <a:buFont typeface="Wingdings" pitchFamily="2" charset="2"/>
              <a:buChar char="q"/>
            </a:pPr>
            <a:r>
              <a:rPr lang="it-IT" sz="6200" dirty="0" smtClean="0"/>
              <a:t>Il prestito è coperto da una </a:t>
            </a:r>
            <a:r>
              <a:rPr lang="it-IT" sz="6200" b="1" dirty="0" smtClean="0"/>
              <a:t>polizza assicurativa obbligatoria per il rischio di premorienza</a:t>
            </a:r>
            <a:r>
              <a:rPr lang="it-IT" sz="6200" dirty="0" smtClean="0"/>
              <a:t>. In caso di decesso dell’interessato prima dell’intera restituzione del debito l’assicurazione versa alla banca il debito residuo. L’eventuale </a:t>
            </a:r>
            <a:r>
              <a:rPr lang="it-IT" sz="6200" b="1" dirty="0" smtClean="0"/>
              <a:t>pensione ai superstiti </a:t>
            </a:r>
            <a:r>
              <a:rPr lang="it-IT" sz="6200" dirty="0" smtClean="0"/>
              <a:t>viene corrisposta senza decurtazioni.</a:t>
            </a:r>
          </a:p>
          <a:p>
            <a:pPr algn="just">
              <a:buFont typeface="Wingdings" pitchFamily="2" charset="2"/>
              <a:buChar char="q"/>
            </a:pPr>
            <a:r>
              <a:rPr lang="it-IT" sz="6200" dirty="0" smtClean="0"/>
              <a:t>Il prestito è erogato per un </a:t>
            </a:r>
            <a:r>
              <a:rPr lang="it-IT" sz="6200" b="1" dirty="0" smtClean="0"/>
              <a:t>periodo minimo di sei mesi</a:t>
            </a:r>
            <a:r>
              <a:rPr lang="it-IT" sz="6200" dirty="0" smtClean="0"/>
              <a:t> e fino alla maturazione del diritto alla pensione di vecchiaia. Il prestito decorre </a:t>
            </a:r>
            <a:r>
              <a:rPr lang="it-IT" sz="6200" b="1" dirty="0" smtClean="0"/>
              <a:t>entro 30 giorni</a:t>
            </a:r>
            <a:r>
              <a:rPr lang="it-IT" sz="6200" dirty="0" smtClean="0"/>
              <a:t> lavorativi dal perfezionamento del contratto.</a:t>
            </a:r>
          </a:p>
          <a:p>
            <a:pPr algn="just">
              <a:buFont typeface="Wingdings" pitchFamily="2" charset="2"/>
              <a:buChar char="q"/>
            </a:pPr>
            <a:r>
              <a:rPr lang="it-IT" sz="6200" dirty="0" smtClean="0"/>
              <a:t>L’importo massimo e minimo richiedibile sarà stabilito con decreto del Presidente del Consiglio dei ministri.</a:t>
            </a:r>
          </a:p>
          <a:p>
            <a:pPr algn="just">
              <a:buFont typeface="Wingdings" pitchFamily="2" charset="2"/>
              <a:buChar char="q"/>
            </a:pPr>
            <a:r>
              <a:rPr lang="it-IT" sz="6200" dirty="0" smtClean="0"/>
              <a:t>Le somme erogate a titolo di prestito</a:t>
            </a:r>
            <a:r>
              <a:rPr lang="it-IT" sz="6200" b="1" dirty="0" smtClean="0"/>
              <a:t> non concorrono a formare reddito</a:t>
            </a:r>
            <a:r>
              <a:rPr lang="it-IT" sz="6200" dirty="0" smtClean="0"/>
              <a:t> ai fini dell’imposta sul reddito delle persone fisiche. Alle somme erogate a titolo di APE si applica il </a:t>
            </a:r>
            <a:r>
              <a:rPr lang="it-IT" sz="6200" b="1" dirty="0" smtClean="0"/>
              <a:t>tasso di interesse</a:t>
            </a:r>
            <a:r>
              <a:rPr lang="it-IT" sz="6200" dirty="0" smtClean="0"/>
              <a:t> e il </a:t>
            </a:r>
            <a:r>
              <a:rPr lang="it-IT" sz="6200" b="1" dirty="0" smtClean="0"/>
              <a:t>premio assicurativo</a:t>
            </a:r>
            <a:r>
              <a:rPr lang="it-IT" sz="6200" dirty="0" smtClean="0"/>
              <a:t> relativo all’assicurazione di copertura del rischio di premorienza previsti dagli appositi accordi quadro.</a:t>
            </a:r>
          </a:p>
          <a:p>
            <a:pPr algn="just">
              <a:buFont typeface="Wingdings" pitchFamily="2" charset="2"/>
              <a:buChar char="q"/>
            </a:pPr>
            <a:r>
              <a:rPr lang="it-IT" sz="6200" dirty="0" smtClean="0"/>
              <a:t>A fronte degli interessi sul finanziamento e dei premi assicurativi per la copertura del rischio di premorienza è riconosciuto un </a:t>
            </a:r>
            <a:r>
              <a:rPr lang="it-IT" sz="6200" b="1" dirty="0" smtClean="0"/>
              <a:t>credito di imposta annua</a:t>
            </a:r>
            <a:r>
              <a:rPr lang="it-IT" sz="6200" dirty="0" smtClean="0"/>
              <a:t> nella misura massima del 50% dell’importo pari a un ventesimo degli interessi e dei premi assicurativi complessivamente pattuiti nei relativi contratti. Tale credito d'imposta </a:t>
            </a:r>
            <a:r>
              <a:rPr lang="it-IT" sz="6200" b="1" dirty="0" smtClean="0"/>
              <a:t>non concorre alla formazione del reddito</a:t>
            </a:r>
            <a:r>
              <a:rPr lang="it-IT" sz="6200" dirty="0" smtClean="0"/>
              <a:t> ai fini delle imposte sui redditi ed è riconosciuto dall'INPS per l'intero importo rapportato a mese a partire dal primo pagamento del trattamento di pensione.</a:t>
            </a:r>
          </a:p>
          <a:p>
            <a:pPr algn="just">
              <a:buNone/>
            </a:pPr>
            <a:r>
              <a:rPr lang="it-IT" sz="6200" b="1" dirty="0" smtClean="0"/>
              <a:t> </a:t>
            </a:r>
            <a:endParaRPr lang="it-IT" sz="6200" dirty="0" smtClean="0"/>
          </a:p>
          <a:p>
            <a:endParaRPr lang="it-IT" dirty="0"/>
          </a:p>
        </p:txBody>
      </p:sp>
      <p:sp>
        <p:nvSpPr>
          <p:cNvPr id="4" name="Segnaposto numero diapositiva 3"/>
          <p:cNvSpPr>
            <a:spLocks noGrp="1"/>
          </p:cNvSpPr>
          <p:nvPr>
            <p:ph type="sldNum" sz="quarter" idx="12"/>
          </p:nvPr>
        </p:nvSpPr>
        <p:spPr/>
        <p:txBody>
          <a:bodyPr/>
          <a:lstStyle/>
          <a:p>
            <a:fld id="{FD15782F-0B57-484B-99A2-F131A73237F1}" type="slidenum">
              <a:rPr lang="it-IT" smtClean="0"/>
              <a:pPr/>
              <a:t>5</a:t>
            </a:fld>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REQUISITI </a:t>
            </a:r>
            <a:r>
              <a:rPr lang="it-IT" sz="3600" b="1" dirty="0" err="1" smtClean="0"/>
              <a:t>DI</a:t>
            </a:r>
            <a:r>
              <a:rPr lang="it-IT" sz="3600" b="1" dirty="0" smtClean="0"/>
              <a:t> ACCESSO</a:t>
            </a:r>
            <a:endParaRPr lang="it-IT" sz="3600" b="1" dirty="0"/>
          </a:p>
        </p:txBody>
      </p:sp>
      <p:sp>
        <p:nvSpPr>
          <p:cNvPr id="3" name="Segnaposto contenuto 2"/>
          <p:cNvSpPr>
            <a:spLocks noGrp="1"/>
          </p:cNvSpPr>
          <p:nvPr>
            <p:ph idx="1"/>
          </p:nvPr>
        </p:nvSpPr>
        <p:spPr>
          <a:xfrm>
            <a:off x="457200" y="1600201"/>
            <a:ext cx="8229600" cy="3829063"/>
          </a:xfrm>
        </p:spPr>
        <p:txBody>
          <a:bodyPr>
            <a:normAutofit fontScale="70000" lnSpcReduction="20000"/>
          </a:bodyPr>
          <a:lstStyle/>
          <a:p>
            <a:pPr>
              <a:buNone/>
            </a:pPr>
            <a:r>
              <a:rPr lang="it-IT" dirty="0" smtClean="0"/>
              <a:t>Per accedere al prestito è necessario, al momento della richiesta:</a:t>
            </a:r>
          </a:p>
          <a:p>
            <a:pPr>
              <a:buNone/>
            </a:pPr>
            <a:endParaRPr lang="it-IT" dirty="0" smtClean="0"/>
          </a:p>
          <a:p>
            <a:pPr algn="just">
              <a:buFont typeface="Wingdings" pitchFamily="2" charset="2"/>
              <a:buChar char="Ø"/>
            </a:pPr>
            <a:r>
              <a:rPr lang="it-IT" dirty="0" smtClean="0"/>
              <a:t>avere almeno </a:t>
            </a:r>
            <a:r>
              <a:rPr lang="it-IT" b="1" dirty="0" smtClean="0"/>
              <a:t>63 anni di età e 20 anni di contributi</a:t>
            </a:r>
            <a:r>
              <a:rPr lang="it-IT" dirty="0" smtClean="0"/>
              <a:t>;</a:t>
            </a:r>
          </a:p>
          <a:p>
            <a:pPr lvl="0" algn="just">
              <a:buFont typeface="Wingdings" pitchFamily="2" charset="2"/>
              <a:buChar char="Ø"/>
            </a:pPr>
            <a:r>
              <a:rPr lang="it-IT" dirty="0" smtClean="0"/>
              <a:t>maturare il diritto alla pensione di vecchiaia entro tre anni e sette mesi;</a:t>
            </a:r>
          </a:p>
          <a:p>
            <a:pPr lvl="0" algn="just">
              <a:buFont typeface="Wingdings" pitchFamily="2" charset="2"/>
              <a:buChar char="Ø"/>
            </a:pPr>
            <a:r>
              <a:rPr lang="it-IT" dirty="0" smtClean="0"/>
              <a:t>avere un importo della futura pensione mensile, al netto della rata di ammortamento per il rimborso del prestito richiesto, pari o superiore a 1,4 volte il trattamento minimo dell’Assicurazione Generale Obbligatoria (AGO);</a:t>
            </a:r>
          </a:p>
          <a:p>
            <a:pPr lvl="0" algn="just">
              <a:buFont typeface="Wingdings" pitchFamily="2" charset="2"/>
              <a:buChar char="Ø"/>
            </a:pPr>
            <a:r>
              <a:rPr lang="it-IT" dirty="0" smtClean="0"/>
              <a:t>non essere titolare di pensione diretta o di assegno ordinario di invalidità.</a:t>
            </a:r>
          </a:p>
          <a:p>
            <a:pPr algn="just">
              <a:buFont typeface="Wingdings" pitchFamily="2" charset="2"/>
              <a:buChar char="Ø"/>
            </a:pPr>
            <a:r>
              <a:rPr lang="it-IT" b="1" dirty="0" smtClean="0"/>
              <a:t>Non è necessario cessare l'attività lavorativa</a:t>
            </a:r>
            <a:r>
              <a:rPr lang="it-IT" dirty="0" smtClean="0"/>
              <a:t>.</a:t>
            </a:r>
          </a:p>
          <a:p>
            <a:endParaRPr lang="it-IT" dirty="0"/>
          </a:p>
        </p:txBody>
      </p:sp>
      <p:sp>
        <p:nvSpPr>
          <p:cNvPr id="4" name="Segnaposto numero diapositiva 3"/>
          <p:cNvSpPr>
            <a:spLocks noGrp="1"/>
          </p:cNvSpPr>
          <p:nvPr>
            <p:ph type="sldNum" sz="quarter" idx="12"/>
          </p:nvPr>
        </p:nvSpPr>
        <p:spPr/>
        <p:txBody>
          <a:bodyPr/>
          <a:lstStyle/>
          <a:p>
            <a:fld id="{FD15782F-0B57-484B-99A2-F131A73237F1}" type="slidenum">
              <a:rPr lang="it-IT" smtClean="0"/>
              <a:pPr/>
              <a:t>6</a:t>
            </a:fld>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COME FARE LA DOMANDA</a:t>
            </a:r>
            <a:endParaRPr lang="it-IT" sz="3600" b="1" dirty="0"/>
          </a:p>
        </p:txBody>
      </p:sp>
      <p:sp>
        <p:nvSpPr>
          <p:cNvPr id="3" name="Segnaposto contenuto 2"/>
          <p:cNvSpPr>
            <a:spLocks noGrp="1"/>
          </p:cNvSpPr>
          <p:nvPr>
            <p:ph idx="1"/>
          </p:nvPr>
        </p:nvSpPr>
        <p:spPr>
          <a:xfrm>
            <a:off x="457200" y="1428737"/>
            <a:ext cx="8229600" cy="4000528"/>
          </a:xfrm>
        </p:spPr>
        <p:txBody>
          <a:bodyPr>
            <a:normAutofit fontScale="70000" lnSpcReduction="20000"/>
          </a:bodyPr>
          <a:lstStyle/>
          <a:p>
            <a:endParaRPr lang="it-IT" dirty="0" smtClean="0"/>
          </a:p>
          <a:p>
            <a:pPr algn="just">
              <a:buFont typeface="Wingdings" pitchFamily="2" charset="2"/>
              <a:buChar char="v"/>
            </a:pPr>
            <a:r>
              <a:rPr lang="it-IT" dirty="0" smtClean="0"/>
              <a:t>Per ottenere l’APE l'interessato, o gli intermediari autorizzati, devono presentare all'INPS domanda di certificazione del diritto e domanda di pensione di vecchiaia, da liquidare al raggiungimento dei requisiti di legge.</a:t>
            </a:r>
          </a:p>
          <a:p>
            <a:pPr algn="just">
              <a:buFont typeface="Wingdings" pitchFamily="2" charset="2"/>
              <a:buChar char="v"/>
            </a:pPr>
            <a:r>
              <a:rPr lang="it-IT" dirty="0" smtClean="0"/>
              <a:t>Il </a:t>
            </a:r>
            <a:r>
              <a:rPr lang="it-IT" b="1" dirty="0" smtClean="0"/>
              <a:t>servizio online</a:t>
            </a:r>
            <a:r>
              <a:rPr lang="it-IT" dirty="0" smtClean="0"/>
              <a:t> per l'inoltro della domanda verrà rilasciato a seguito del decreto attuativo.</a:t>
            </a:r>
          </a:p>
          <a:p>
            <a:pPr algn="just">
              <a:buFont typeface="Wingdings" pitchFamily="2" charset="2"/>
              <a:buChar char="v"/>
            </a:pPr>
            <a:r>
              <a:rPr lang="it-IT" dirty="0" smtClean="0"/>
              <a:t>La </a:t>
            </a:r>
            <a:r>
              <a:rPr lang="it-IT" b="1" dirty="0" smtClean="0"/>
              <a:t>domanda di APE e quella di pensione non sono revocabili</a:t>
            </a:r>
            <a:r>
              <a:rPr lang="it-IT" dirty="0" smtClean="0"/>
              <a:t>, salvo il diritto di recesso da esercitarsi nei termini previsti dalla legge in materia creditizia e bancaria e dal codice del consumo. Nella domanda il richiedente indica sia il finanziatore cui richiedere il prestito sia l’impresa assicurativa alla quale richiedere la copertura del rischio di premorienza.</a:t>
            </a:r>
          </a:p>
          <a:p>
            <a:pPr>
              <a:buNone/>
            </a:pPr>
            <a:endParaRPr lang="it-IT" dirty="0" smtClean="0"/>
          </a:p>
          <a:p>
            <a:endParaRPr lang="it-IT" dirty="0"/>
          </a:p>
        </p:txBody>
      </p:sp>
      <p:sp>
        <p:nvSpPr>
          <p:cNvPr id="4" name="Segnaposto numero diapositiva 3"/>
          <p:cNvSpPr>
            <a:spLocks noGrp="1"/>
          </p:cNvSpPr>
          <p:nvPr>
            <p:ph type="sldNum" sz="quarter" idx="12"/>
          </p:nvPr>
        </p:nvSpPr>
        <p:spPr/>
        <p:txBody>
          <a:bodyPr/>
          <a:lstStyle/>
          <a:p>
            <a:fld id="{FD15782F-0B57-484B-99A2-F131A73237F1}" type="slidenum">
              <a:rPr lang="it-IT" smtClean="0"/>
              <a:pPr/>
              <a:t>7</a:t>
            </a:fld>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COME FARE LA DOMANDA -2</a:t>
            </a:r>
            <a:endParaRPr lang="it-IT" sz="3600" b="1" dirty="0"/>
          </a:p>
        </p:txBody>
      </p:sp>
      <p:sp>
        <p:nvSpPr>
          <p:cNvPr id="3" name="Segnaposto contenuto 2"/>
          <p:cNvSpPr>
            <a:spLocks noGrp="1"/>
          </p:cNvSpPr>
          <p:nvPr>
            <p:ph idx="1"/>
          </p:nvPr>
        </p:nvSpPr>
        <p:spPr/>
        <p:txBody>
          <a:bodyPr>
            <a:normAutofit fontScale="77500" lnSpcReduction="20000"/>
          </a:bodyPr>
          <a:lstStyle/>
          <a:p>
            <a:pPr algn="just">
              <a:buFont typeface="Wingdings" pitchFamily="2" charset="2"/>
              <a:buChar char="v"/>
            </a:pPr>
            <a:r>
              <a:rPr lang="it-IT" dirty="0" smtClean="0"/>
              <a:t>Successivamente l’INPS </a:t>
            </a:r>
            <a:r>
              <a:rPr lang="it-IT" b="1" dirty="0" smtClean="0"/>
              <a:t>verifica il possesso dei requisiti di legge</a:t>
            </a:r>
            <a:r>
              <a:rPr lang="it-IT" dirty="0" smtClean="0"/>
              <a:t>, </a:t>
            </a:r>
            <a:r>
              <a:rPr lang="it-IT" b="1" dirty="0" smtClean="0"/>
              <a:t>certifica il diritto all’APE</a:t>
            </a:r>
            <a:r>
              <a:rPr lang="it-IT" dirty="0" smtClean="0"/>
              <a:t> e comunica al richiedente l’</a:t>
            </a:r>
            <a:r>
              <a:rPr lang="it-IT" b="1" dirty="0" smtClean="0"/>
              <a:t>importo minimo e massimo</a:t>
            </a:r>
            <a:r>
              <a:rPr lang="it-IT" dirty="0" smtClean="0"/>
              <a:t> del prestito ottenibile.</a:t>
            </a:r>
          </a:p>
          <a:p>
            <a:pPr algn="just">
              <a:buFont typeface="Wingdings" pitchFamily="2" charset="2"/>
              <a:buChar char="v"/>
            </a:pPr>
            <a:r>
              <a:rPr lang="it-IT" dirty="0" smtClean="0"/>
              <a:t>L’istituto finanziatore trasmette all’INPS il contratto di prestito ovvero l’eventuale comunicazione di rifiuto dello stesso. In quest’ultimo caso la domanda di pensione decade ed è priva di effetti.</a:t>
            </a:r>
          </a:p>
          <a:p>
            <a:pPr algn="just">
              <a:buFont typeface="Wingdings" pitchFamily="2" charset="2"/>
              <a:buChar char="v"/>
            </a:pPr>
            <a:r>
              <a:rPr lang="it-IT" dirty="0" smtClean="0"/>
              <a:t>In caso di concessione del prestito, dal momento in cui il contratto è reso disponibile online al richiedente decorrono i termini di </a:t>
            </a:r>
            <a:r>
              <a:rPr lang="it-IT" b="1" dirty="0" smtClean="0"/>
              <a:t>14 giorni per esercitare il diritto di recesso</a:t>
            </a:r>
            <a:r>
              <a:rPr lang="it-IT" dirty="0" smtClean="0"/>
              <a:t>. In caso di recesso la domanda di pensione decade ed è priva di effetti.</a:t>
            </a:r>
          </a:p>
          <a:p>
            <a:pPr algn="just"/>
            <a:endParaRPr lang="it-IT" dirty="0"/>
          </a:p>
        </p:txBody>
      </p:sp>
      <p:sp>
        <p:nvSpPr>
          <p:cNvPr id="4" name="Segnaposto numero diapositiva 3"/>
          <p:cNvSpPr>
            <a:spLocks noGrp="1"/>
          </p:cNvSpPr>
          <p:nvPr>
            <p:ph type="sldNum" sz="quarter" idx="12"/>
          </p:nvPr>
        </p:nvSpPr>
        <p:spPr/>
        <p:txBody>
          <a:bodyPr/>
          <a:lstStyle/>
          <a:p>
            <a:fld id="{FD15782F-0B57-484B-99A2-F131A73237F1}" type="slidenum">
              <a:rPr lang="it-IT" smtClean="0"/>
              <a:pPr/>
              <a:t>8</a:t>
            </a:fld>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500042"/>
            <a:ext cx="8229600" cy="857256"/>
          </a:xfrm>
        </p:spPr>
        <p:txBody>
          <a:bodyPr>
            <a:normAutofit/>
          </a:bodyPr>
          <a:lstStyle/>
          <a:p>
            <a:r>
              <a:rPr lang="it-IT" sz="3600" b="1" dirty="0" smtClean="0"/>
              <a:t>COME FARE LA DOMANDA -3</a:t>
            </a:r>
            <a:endParaRPr lang="it-IT" sz="3600" b="1" dirty="0"/>
          </a:p>
        </p:txBody>
      </p:sp>
      <p:sp>
        <p:nvSpPr>
          <p:cNvPr id="3" name="Segnaposto contenuto 2"/>
          <p:cNvSpPr>
            <a:spLocks noGrp="1"/>
          </p:cNvSpPr>
          <p:nvPr>
            <p:ph idx="1"/>
          </p:nvPr>
        </p:nvSpPr>
        <p:spPr>
          <a:xfrm>
            <a:off x="457200" y="1500174"/>
            <a:ext cx="8229600" cy="4625989"/>
          </a:xfrm>
        </p:spPr>
        <p:txBody>
          <a:bodyPr>
            <a:normAutofit fontScale="77500" lnSpcReduction="20000"/>
          </a:bodyPr>
          <a:lstStyle/>
          <a:p>
            <a:pPr algn="just">
              <a:buFont typeface="Wingdings" pitchFamily="2" charset="2"/>
              <a:buChar char="v"/>
            </a:pPr>
            <a:r>
              <a:rPr lang="it-IT" sz="3100" dirty="0" smtClean="0"/>
              <a:t>La norma prevede una possibilità di intervento del datore di lavoro del settore privato, degli enti </a:t>
            </a:r>
            <a:r>
              <a:rPr lang="it-IT" sz="3100" i="1" dirty="0" smtClean="0"/>
              <a:t>bil</a:t>
            </a:r>
            <a:r>
              <a:rPr lang="it-IT" sz="3100" dirty="0" smtClean="0"/>
              <a:t>aterali o dei Fondi di solidarietà, con il consenso del lavoratore, per ridurre la percentuale di incidenza della rata di ammortamento sulla futura pensione.</a:t>
            </a:r>
          </a:p>
          <a:p>
            <a:pPr algn="just">
              <a:buFont typeface="Wingdings" pitchFamily="2" charset="2"/>
              <a:buChar char="v"/>
            </a:pPr>
            <a:r>
              <a:rPr lang="it-IT" sz="3100" dirty="0" smtClean="0"/>
              <a:t>Il </a:t>
            </a:r>
            <a:r>
              <a:rPr lang="it-IT" sz="3100" b="1" dirty="0" smtClean="0"/>
              <a:t>datore di lavoro</a:t>
            </a:r>
            <a:r>
              <a:rPr lang="it-IT" sz="3100" dirty="0" smtClean="0"/>
              <a:t>, l’ente bilaterale o il fondo di solidarietà possono, infatti, versare in un’</a:t>
            </a:r>
            <a:r>
              <a:rPr lang="it-IT" sz="3100" b="1" dirty="0" smtClean="0"/>
              <a:t>unica soluzione</a:t>
            </a:r>
            <a:r>
              <a:rPr lang="it-IT" sz="3100" dirty="0" smtClean="0"/>
              <a:t> all’INPS un contributo correlato alla retribuzione percepita prima della cessazione dal servizio del lavoratore in modo da produrre un </a:t>
            </a:r>
            <a:r>
              <a:rPr lang="it-IT" sz="3100" b="1" dirty="0" smtClean="0"/>
              <a:t>aumento della pensione</a:t>
            </a:r>
            <a:r>
              <a:rPr lang="it-IT" sz="3100" dirty="0" smtClean="0"/>
              <a:t> tale da compensare in tutto o in parte gli oneri relativi alla concessione dell’APE. Il contributo deve essere versato alla scadenza prevista per il pagamento dei contributi del mese di erogazione della prima mensilità dell’APE.</a:t>
            </a:r>
          </a:p>
          <a:p>
            <a:endParaRPr lang="it-IT" dirty="0"/>
          </a:p>
        </p:txBody>
      </p:sp>
      <p:sp>
        <p:nvSpPr>
          <p:cNvPr id="4" name="Segnaposto numero diapositiva 3"/>
          <p:cNvSpPr>
            <a:spLocks noGrp="1"/>
          </p:cNvSpPr>
          <p:nvPr>
            <p:ph type="sldNum" sz="quarter" idx="12"/>
          </p:nvPr>
        </p:nvSpPr>
        <p:spPr/>
        <p:txBody>
          <a:bodyPr/>
          <a:lstStyle/>
          <a:p>
            <a:fld id="{FD15782F-0B57-484B-99A2-F131A73237F1}" type="slidenum">
              <a:rPr lang="it-IT" smtClean="0"/>
              <a:pPr/>
              <a:t>9</a:t>
            </a:fld>
            <a:endParaRPr lang="it-IT"/>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184</Words>
  <Application>Microsoft Office PowerPoint</Application>
  <PresentationFormat>Presentazione su schermo (4:3)</PresentationFormat>
  <Paragraphs>54</Paragraphs>
  <Slides>10</Slides>
  <Notes>1</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Tema di Office</vt:lpstr>
      <vt:lpstr>APE VOLONTARIO</vt:lpstr>
      <vt:lpstr>APE VOLONTARIO</vt:lpstr>
      <vt:lpstr>DA CHI PUÒ ESSERE RICHIESTA</vt:lpstr>
      <vt:lpstr>COME FUNZIONA</vt:lpstr>
      <vt:lpstr>COME FUNZIONA -2</vt:lpstr>
      <vt:lpstr>REQUISITI DI ACCESSO</vt:lpstr>
      <vt:lpstr>COME FARE LA DOMANDA</vt:lpstr>
      <vt:lpstr>COME FARE LA DOMANDA -2</vt:lpstr>
      <vt:lpstr>COME FARE LA DOMANDA -3</vt:lpstr>
      <vt:lpstr>COME FARE LA DOMANDA- 4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MassimilianoUsr</dc:creator>
  <cp:lastModifiedBy>utente</cp:lastModifiedBy>
  <cp:revision>8</cp:revision>
  <dcterms:created xsi:type="dcterms:W3CDTF">2017-09-13T09:02:08Z</dcterms:created>
  <dcterms:modified xsi:type="dcterms:W3CDTF">2017-09-25T15:36:18Z</dcterms:modified>
</cp:coreProperties>
</file>