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57" r:id="rId2"/>
    <p:sldId id="309" r:id="rId3"/>
    <p:sldId id="258" r:id="rId4"/>
    <p:sldId id="274" r:id="rId5"/>
    <p:sldId id="276" r:id="rId6"/>
    <p:sldId id="259" r:id="rId7"/>
    <p:sldId id="260" r:id="rId8"/>
    <p:sldId id="277" r:id="rId9"/>
    <p:sldId id="261" r:id="rId10"/>
    <p:sldId id="278" r:id="rId11"/>
    <p:sldId id="279" r:id="rId12"/>
    <p:sldId id="280" r:id="rId13"/>
    <p:sldId id="281" r:id="rId14"/>
    <p:sldId id="275" r:id="rId15"/>
    <p:sldId id="282" r:id="rId16"/>
    <p:sldId id="283" r:id="rId17"/>
    <p:sldId id="284" r:id="rId18"/>
    <p:sldId id="285" r:id="rId19"/>
    <p:sldId id="286" r:id="rId20"/>
    <p:sldId id="287" r:id="rId21"/>
    <p:sldId id="288" r:id="rId22"/>
    <p:sldId id="289" r:id="rId23"/>
    <p:sldId id="291" r:id="rId24"/>
    <p:sldId id="293" r:id="rId25"/>
    <p:sldId id="294" r:id="rId26"/>
    <p:sldId id="295" r:id="rId27"/>
    <p:sldId id="296" r:id="rId28"/>
    <p:sldId id="266" r:id="rId29"/>
    <p:sldId id="297" r:id="rId30"/>
    <p:sldId id="298" r:id="rId31"/>
    <p:sldId id="267" r:id="rId32"/>
    <p:sldId id="299" r:id="rId33"/>
    <p:sldId id="300" r:id="rId34"/>
    <p:sldId id="268" r:id="rId35"/>
    <p:sldId id="301" r:id="rId36"/>
    <p:sldId id="302" r:id="rId37"/>
    <p:sldId id="269" r:id="rId38"/>
    <p:sldId id="304" r:id="rId39"/>
    <p:sldId id="305" r:id="rId40"/>
    <p:sldId id="306" r:id="rId41"/>
    <p:sldId id="270" r:id="rId42"/>
    <p:sldId id="307" r:id="rId43"/>
    <p:sldId id="308" r:id="rId44"/>
    <p:sldId id="271" r:id="rId45"/>
    <p:sldId id="272" r:id="rId46"/>
    <p:sldId id="273" r:id="rId4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713" autoAdjust="0"/>
  </p:normalViewPr>
  <p:slideViewPr>
    <p:cSldViewPr>
      <p:cViewPr varScale="1">
        <p:scale>
          <a:sx n="106" d="100"/>
          <a:sy n="106" d="100"/>
        </p:scale>
        <p:origin x="-36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it-IT" smtClean="0"/>
              <a:t>Ape Volontario - Usr Cisl Sicilia</a:t>
            </a: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r>
              <a:rPr lang="it-IT" smtClean="0"/>
              <a:t>26/09/2017</a:t>
            </a:r>
            <a:endParaRPr lang="it-IT"/>
          </a:p>
        </p:txBody>
      </p:sp>
      <p:sp>
        <p:nvSpPr>
          <p:cNvPr id="4" name="Segnaposto piè di pagina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4"/>
            <a:ext cx="2945659" cy="496332"/>
          </a:xfrm>
          <a:prstGeom prst="rect">
            <a:avLst/>
          </a:prstGeom>
        </p:spPr>
        <p:txBody>
          <a:bodyPr vert="horz" lIns="91440" tIns="45720" rIns="91440" bIns="45720" rtlCol="0" anchor="b"/>
          <a:lstStyle>
            <a:lvl1pPr algn="r">
              <a:defRPr sz="1200"/>
            </a:lvl1pPr>
          </a:lstStyle>
          <a:p>
            <a:fld id="{6298E0D4-DA1C-4B0E-8242-8EF600A746E1}" type="slidenum">
              <a:rPr lang="it-IT" smtClean="0"/>
              <a:pPr/>
              <a:t>‹N›</a:t>
            </a:fld>
            <a:endParaRPr lang="it-IT"/>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it-IT" smtClean="0"/>
              <a:t>Ape Volontario - Usr Cisl Sicilia</a:t>
            </a:r>
            <a:endParaRPr lang="it-IT"/>
          </a:p>
        </p:txBody>
      </p:sp>
      <p:sp>
        <p:nvSpPr>
          <p:cNvPr id="3" name="Segnaposto data 2"/>
          <p:cNvSpPr>
            <a:spLocks noGrp="1"/>
          </p:cNvSpPr>
          <p:nvPr>
            <p:ph type="dt" idx="1"/>
          </p:nvPr>
        </p:nvSpPr>
        <p:spPr>
          <a:xfrm>
            <a:off x="3850836" y="0"/>
            <a:ext cx="2945659" cy="496332"/>
          </a:xfrm>
          <a:prstGeom prst="rect">
            <a:avLst/>
          </a:prstGeom>
        </p:spPr>
        <p:txBody>
          <a:bodyPr vert="horz" lIns="91440" tIns="45720" rIns="91440" bIns="45720" rtlCol="0"/>
          <a:lstStyle>
            <a:lvl1pPr algn="r">
              <a:defRPr sz="1200"/>
            </a:lvl1pPr>
          </a:lstStyle>
          <a:p>
            <a:r>
              <a:rPr lang="it-IT" smtClean="0"/>
              <a:t>26/09/2017</a:t>
            </a:r>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009"/>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836" y="9428009"/>
            <a:ext cx="2945659" cy="496332"/>
          </a:xfrm>
          <a:prstGeom prst="rect">
            <a:avLst/>
          </a:prstGeom>
        </p:spPr>
        <p:txBody>
          <a:bodyPr vert="horz" lIns="91440" tIns="45720" rIns="91440" bIns="45720" rtlCol="0" anchor="b"/>
          <a:lstStyle>
            <a:lvl1pPr algn="r">
              <a:defRPr sz="1200"/>
            </a:lvl1pPr>
          </a:lstStyle>
          <a:p>
            <a:fld id="{D3BDF23E-8EA8-4FCA-81B9-1E883A6B01B1}" type="slidenum">
              <a:rPr lang="it-IT" smtClean="0"/>
              <a:pPr/>
              <a:t>‹N›</a:t>
            </a:fld>
            <a:endParaRPr lang="it-IT"/>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3BDF23E-8EA8-4FCA-81B9-1E883A6B01B1}" type="slidenum">
              <a:rPr lang="it-IT" smtClean="0"/>
              <a:pPr/>
              <a:t>9</a:t>
            </a:fld>
            <a:endParaRPr lang="it-IT"/>
          </a:p>
        </p:txBody>
      </p:sp>
      <p:sp>
        <p:nvSpPr>
          <p:cNvPr id="5" name="Segnaposto data 4"/>
          <p:cNvSpPr>
            <a:spLocks noGrp="1"/>
          </p:cNvSpPr>
          <p:nvPr>
            <p:ph type="dt" idx="11"/>
          </p:nvPr>
        </p:nvSpPr>
        <p:spPr/>
        <p:txBody>
          <a:bodyPr/>
          <a:lstStyle/>
          <a:p>
            <a:r>
              <a:rPr lang="it-IT" smtClean="0"/>
              <a:t>26/09/2017</a:t>
            </a:r>
            <a:endParaRPr lang="it-IT"/>
          </a:p>
        </p:txBody>
      </p:sp>
      <p:sp>
        <p:nvSpPr>
          <p:cNvPr id="6" name="Segnaposto intestazione 5"/>
          <p:cNvSpPr>
            <a:spLocks noGrp="1"/>
          </p:cNvSpPr>
          <p:nvPr>
            <p:ph type="hdr" sz="quarter" idx="12"/>
          </p:nvPr>
        </p:nvSpPr>
        <p:spPr/>
        <p:txBody>
          <a:bodyPr/>
          <a:lstStyle/>
          <a:p>
            <a:r>
              <a:rPr lang="it-IT" smtClean="0"/>
              <a:t>Ape Volontario - Usr Cisl Sicilia</a:t>
            </a:r>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D3BDF23E-8EA8-4FCA-81B9-1E883A6B01B1}" type="slidenum">
              <a:rPr lang="it-IT" smtClean="0"/>
              <a:pPr/>
              <a:t>15</a:t>
            </a:fld>
            <a:endParaRPr lang="it-IT"/>
          </a:p>
        </p:txBody>
      </p:sp>
      <p:sp>
        <p:nvSpPr>
          <p:cNvPr id="5" name="Segnaposto data 4"/>
          <p:cNvSpPr>
            <a:spLocks noGrp="1"/>
          </p:cNvSpPr>
          <p:nvPr>
            <p:ph type="dt" idx="11"/>
          </p:nvPr>
        </p:nvSpPr>
        <p:spPr/>
        <p:txBody>
          <a:bodyPr/>
          <a:lstStyle/>
          <a:p>
            <a:r>
              <a:rPr lang="it-IT" smtClean="0"/>
              <a:t>26/09/2017</a:t>
            </a:r>
            <a:endParaRPr lang="it-IT"/>
          </a:p>
        </p:txBody>
      </p:sp>
      <p:sp>
        <p:nvSpPr>
          <p:cNvPr id="6" name="Segnaposto intestazione 5"/>
          <p:cNvSpPr>
            <a:spLocks noGrp="1"/>
          </p:cNvSpPr>
          <p:nvPr>
            <p:ph type="hdr" sz="quarter" idx="12"/>
          </p:nvPr>
        </p:nvSpPr>
        <p:spPr/>
        <p:txBody>
          <a:bodyPr/>
          <a:lstStyle/>
          <a:p>
            <a:r>
              <a:rPr lang="it-IT" smtClean="0"/>
              <a:t>Ape Volontario - Usr Cisl Sicilia</a:t>
            </a:r>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1C768EF-1F13-46EA-B40B-3E89139EA485}" type="datetime1">
              <a:rPr lang="it-IT" smtClean="0"/>
              <a:pPr/>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54C8D6-7636-48C9-BFC4-D26B85E0CAAC}" type="datetime1">
              <a:rPr lang="it-IT" smtClean="0"/>
              <a:pPr/>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BCBD587-7439-41DF-8AED-0072F6999D9F}" type="datetime1">
              <a:rPr lang="it-IT" smtClean="0"/>
              <a:pPr/>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9468F63-A9A6-44F4-94BC-7D2C7D8322F0}" type="datetime1">
              <a:rPr lang="it-IT" smtClean="0"/>
              <a:pPr/>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27D89ED-77AE-4FAA-9232-35EEA0B6F17C}" type="datetime1">
              <a:rPr lang="it-IT" smtClean="0"/>
              <a:pPr/>
              <a:t>25/09/2017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96BDDCA-A3B4-4AAB-B2C2-DB59E8EEE805}" type="datetime1">
              <a:rPr lang="it-IT" smtClean="0"/>
              <a:pPr/>
              <a:t>25/09/2017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7FDAB9C-53C0-4BD4-8855-6E3CCE51E356}" type="datetime1">
              <a:rPr lang="it-IT" smtClean="0"/>
              <a:pPr/>
              <a:t>25/09/2017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6836A99-E7A1-48A0-BB9A-F071CC43AEB2}" type="datetime1">
              <a:rPr lang="it-IT" smtClean="0"/>
              <a:pPr/>
              <a:t>25/09/2017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9031455-AAD6-42D2-8A1A-E0C2D76B6AD6}" type="datetime1">
              <a:rPr lang="it-IT" smtClean="0"/>
              <a:pPr/>
              <a:t>25/09/2017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73254A-E0A3-4C45-9C95-F3CA13076856}" type="datetime1">
              <a:rPr lang="it-IT" smtClean="0"/>
              <a:pPr/>
              <a:t>25/09/2017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9009609-9518-4C79-A60E-FEA8DAD36C72}" type="datetime1">
              <a:rPr lang="it-IT" smtClean="0"/>
              <a:pPr/>
              <a:t>25/09/2017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D15782F-0B57-484B-99A2-F131A73237F1}"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C011E-F8D0-4738-9614-E718C013970D}" type="datetime1">
              <a:rPr lang="it-IT" smtClean="0"/>
              <a:pPr/>
              <a:t>25/09/2017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5782F-0B57-484B-99A2-F131A73237F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226064"/>
          </a:xfrm>
        </p:spPr>
        <p:txBody>
          <a:bodyPr/>
          <a:lstStyle/>
          <a:p>
            <a:r>
              <a:rPr lang="it-IT" b="1" dirty="0" smtClean="0"/>
              <a:t>APE VOLONTARIO</a:t>
            </a:r>
            <a:br>
              <a:rPr lang="it-IT" b="1" dirty="0" smtClean="0"/>
            </a:br>
            <a:r>
              <a:rPr lang="it-IT" sz="2200" i="1" dirty="0" smtClean="0"/>
              <a:t>DPCM 08/09/2017</a:t>
            </a:r>
            <a:endParaRPr lang="it-IT" sz="2200" i="1"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a:t>
            </a:fld>
            <a:endParaRPr lang="it-IT"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IMPORTO MINIMO E MASSIMO DEL DIRITTO DELL’APE OTTENIBILE 2</a:t>
            </a:r>
            <a:endParaRPr lang="it-IT" sz="3600" b="1" dirty="0"/>
          </a:p>
        </p:txBody>
      </p:sp>
      <p:sp>
        <p:nvSpPr>
          <p:cNvPr id="3" name="Segnaposto contenuto 2"/>
          <p:cNvSpPr>
            <a:spLocks noGrp="1"/>
          </p:cNvSpPr>
          <p:nvPr>
            <p:ph idx="1"/>
          </p:nvPr>
        </p:nvSpPr>
        <p:spPr>
          <a:xfrm>
            <a:off x="457200" y="1600201"/>
            <a:ext cx="8229600" cy="4114816"/>
          </a:xfrm>
        </p:spPr>
        <p:txBody>
          <a:bodyPr>
            <a:noAutofit/>
          </a:bodyPr>
          <a:lstStyle/>
          <a:p>
            <a:pPr algn="just">
              <a:buFont typeface="+mj-lt"/>
              <a:buAutoNum type="arabicPeriod" startAt="3"/>
            </a:pPr>
            <a:r>
              <a:rPr lang="it-IT" sz="2200" dirty="0" smtClean="0"/>
              <a:t>L’importo massimo della quota mensile di APE ottenibile non può superare rispettivamente:</a:t>
            </a:r>
          </a:p>
          <a:p>
            <a:pPr algn="just">
              <a:buNone/>
            </a:pPr>
            <a:r>
              <a:rPr lang="it-IT" sz="2200" b="1" dirty="0" smtClean="0"/>
              <a:t>     	a) </a:t>
            </a:r>
            <a:r>
              <a:rPr lang="it-IT" sz="2200" dirty="0" smtClean="0"/>
              <a:t>il 75 per cento dell’importo mensile del trattamento pensionistico, se la durata dell’erogazione dell’APE è superiore a 36 mesi ;</a:t>
            </a:r>
          </a:p>
          <a:p>
            <a:pPr algn="just">
              <a:buNone/>
            </a:pPr>
            <a:r>
              <a:rPr lang="it-IT" sz="2200" b="1" dirty="0" smtClean="0"/>
              <a:t>    	b) </a:t>
            </a:r>
            <a:r>
              <a:rPr lang="it-IT" sz="2200" dirty="0" smtClean="0"/>
              <a:t>l’80 per cento dell’importo mensile del trattamento pensionistico, se la durata di erogazione dell’APE è compresa tra 24 e 36 mesi;</a:t>
            </a:r>
          </a:p>
          <a:p>
            <a:pPr algn="just">
              <a:buNone/>
            </a:pPr>
            <a:r>
              <a:rPr lang="it-IT" sz="2200" b="1" dirty="0" smtClean="0"/>
              <a:t>	c) </a:t>
            </a:r>
            <a:r>
              <a:rPr lang="it-IT" sz="2200" dirty="0" smtClean="0"/>
              <a:t>l’85 per cento dell’importo mensile del trattamento pensionistico, se la durata di erogazione dell’APE è compresa tra 12 e 24 mesi;</a:t>
            </a:r>
          </a:p>
          <a:p>
            <a:pPr algn="just">
              <a:buNone/>
            </a:pPr>
            <a:r>
              <a:rPr lang="it-IT" sz="2200" b="1" dirty="0" smtClean="0"/>
              <a:t>         </a:t>
            </a:r>
            <a:endParaRPr lang="it-IT" sz="14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10</a:t>
            </a:fld>
            <a:endParaRPr lang="it-IT"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IMPORTO MINIMO E MASSIMO DEL DIRITTO DELL’APE OTTENIBILE 3</a:t>
            </a:r>
            <a:endParaRPr lang="it-IT" sz="3600" b="1" dirty="0"/>
          </a:p>
        </p:txBody>
      </p:sp>
      <p:sp>
        <p:nvSpPr>
          <p:cNvPr id="3" name="Segnaposto contenuto 2"/>
          <p:cNvSpPr>
            <a:spLocks noGrp="1"/>
          </p:cNvSpPr>
          <p:nvPr>
            <p:ph idx="1"/>
          </p:nvPr>
        </p:nvSpPr>
        <p:spPr>
          <a:xfrm>
            <a:off x="457200" y="1600201"/>
            <a:ext cx="8229600" cy="4114816"/>
          </a:xfrm>
        </p:spPr>
        <p:txBody>
          <a:bodyPr>
            <a:noAutofit/>
          </a:bodyPr>
          <a:lstStyle/>
          <a:p>
            <a:pPr marL="358775" indent="-358775" algn="just">
              <a:buNone/>
              <a:tabLst>
                <a:tab pos="358775" algn="l"/>
              </a:tabLst>
            </a:pPr>
            <a:r>
              <a:rPr lang="it-IT" sz="2200" b="1" spc="-20" dirty="0" smtClean="0"/>
              <a:t>	d) </a:t>
            </a:r>
            <a:r>
              <a:rPr lang="it-IT" sz="2200" spc="-20" dirty="0" smtClean="0"/>
              <a:t>il 90 per cento dell’importo mensile del trattamento pensionistico, se la durata di erogazione dell’APE è inferiore a 12 mesi.</a:t>
            </a:r>
          </a:p>
          <a:p>
            <a:pPr algn="just">
              <a:buNone/>
            </a:pPr>
            <a:r>
              <a:rPr lang="it-IT" sz="2200" dirty="0" smtClean="0"/>
              <a:t>4. In aggiunta ai limiti di cui al comma 3, si applica quanto previsto dall’articolo 1, comma 167,della legge 11 dicembre 2016, n. 232, in merito all’importo della pensione al netto della rata di ammortamento corrispondente all'APE richiesta.</a:t>
            </a:r>
          </a:p>
          <a:p>
            <a:pPr algn="just">
              <a:buNone/>
            </a:pPr>
            <a:r>
              <a:rPr lang="it-IT" sz="2200" dirty="0" smtClean="0"/>
              <a:t>5. Fermo restando quanto previsto ai commi 3 e 4, l’ammontare massimo della quota mensile di APE ottenibile deve essere tale da determinare, al momento della domanda di APE, di cui all’ articolo 7, una rata di ammortamento mensile che, sommata ad eventuali rate per prestiti con periodo di ammortamento residuo superiore</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11</a:t>
            </a:fld>
            <a:endParaRPr lang="it-IT" b="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IMPORTO MINIMO E MASSIMO DEL DIRITTO DELL’APE OTTENIBILE 4</a:t>
            </a:r>
            <a:endParaRPr lang="it-IT" sz="3600" b="1" dirty="0"/>
          </a:p>
        </p:txBody>
      </p:sp>
      <p:sp>
        <p:nvSpPr>
          <p:cNvPr id="3" name="Segnaposto contenuto 2"/>
          <p:cNvSpPr>
            <a:spLocks noGrp="1"/>
          </p:cNvSpPr>
          <p:nvPr>
            <p:ph idx="1"/>
          </p:nvPr>
        </p:nvSpPr>
        <p:spPr>
          <a:xfrm>
            <a:off x="457200" y="1600201"/>
            <a:ext cx="8229600" cy="4114816"/>
          </a:xfrm>
        </p:spPr>
        <p:txBody>
          <a:bodyPr>
            <a:noAutofit/>
          </a:bodyPr>
          <a:lstStyle/>
          <a:p>
            <a:pPr marL="358775" indent="-358775" algn="just">
              <a:buNone/>
            </a:pPr>
            <a:r>
              <a:rPr lang="it-IT" sz="2200" dirty="0" smtClean="0"/>
              <a:t>	alla durata di erogazione dell’APE, non risulti superiore al 30 per cento dell’importo mensile del trattamento pensionistico, al netto di eventuali rate per debiti erariali e di eventuali assegni </a:t>
            </a:r>
            <a:r>
              <a:rPr lang="it-IT" sz="2200" dirty="0" err="1" smtClean="0"/>
              <a:t>divorzili</a:t>
            </a:r>
            <a:r>
              <a:rPr lang="it-IT" sz="2200" dirty="0" smtClean="0"/>
              <a:t>, di mantenimento dei figli e di assegni stabiliti in sede di separazione tra i coniugi.</a:t>
            </a:r>
          </a:p>
          <a:p>
            <a:pPr marL="358775" indent="-358775" algn="just">
              <a:buFont typeface="+mj-lt"/>
              <a:buAutoNum type="arabicPeriod" startAt="6"/>
            </a:pPr>
            <a:r>
              <a:rPr lang="it-IT" sz="2200" dirty="0" smtClean="0"/>
              <a:t>Ai fini della determinazione dell’ammontare massimo della quota mensile di APE ottenibile ai sensi del comma 5, l’ammontare massimo della quota mensile di APE ottenibile è calcolato sulla base degli elementi forniti sotto la responsabilità del richiedente e con piena manleva dell’INPS.</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12</a:t>
            </a:fld>
            <a:endParaRPr lang="it-IT" b="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IMPORTO MINIMO E MASSIMO DEL DIRITTO DELL’APE OTTENIBILE 5</a:t>
            </a:r>
            <a:endParaRPr lang="it-IT" sz="3600" b="1" dirty="0"/>
          </a:p>
        </p:txBody>
      </p:sp>
      <p:sp>
        <p:nvSpPr>
          <p:cNvPr id="3" name="Segnaposto contenuto 2"/>
          <p:cNvSpPr>
            <a:spLocks noGrp="1"/>
          </p:cNvSpPr>
          <p:nvPr>
            <p:ph idx="1"/>
          </p:nvPr>
        </p:nvSpPr>
        <p:spPr>
          <a:xfrm>
            <a:off x="457200" y="1600201"/>
            <a:ext cx="8229600" cy="4114816"/>
          </a:xfrm>
        </p:spPr>
        <p:txBody>
          <a:bodyPr>
            <a:noAutofit/>
          </a:bodyPr>
          <a:lstStyle/>
          <a:p>
            <a:pPr marL="457200" indent="-457200" algn="just">
              <a:buNone/>
              <a:tabLst>
                <a:tab pos="447675" algn="l"/>
              </a:tabLst>
            </a:pPr>
            <a:r>
              <a:rPr lang="it-IT" sz="2200" dirty="0" smtClean="0"/>
              <a:t>7. 	Ai soli fini dei commi 3 e 5, l’importo di cui al comma 2 è considerato al netto dell'imposta sul reddito delle persone fisiche dovuta per il solo reddito da pensione, inclusa l’addizionale regionale, escluse le addizionali comunali e applicando le detrazioni di imposta di cui all'articolo 13, comma 3, del decreto del Presidente della Repubblica 22 dicembre 1986, n. 217, vigenti alla data della certificazione del diritto all’APE.</a:t>
            </a:r>
          </a:p>
          <a:p>
            <a:pPr algn="just">
              <a:buFont typeface="+mj-lt"/>
              <a:buAutoNum type="arabicPeriod"/>
            </a:pP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13</a:t>
            </a:fld>
            <a:endParaRPr lang="it-IT" b="1"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Font typeface="+mj-lt"/>
              <a:buAutoNum type="arabicPeriod"/>
            </a:pPr>
            <a:r>
              <a:rPr lang="it-IT" sz="2200" dirty="0" smtClean="0"/>
              <a:t>Il soggetto in possesso della certificazione presenta la domanda di APE all’INPS. La domanda è sottoscritta con firma elettronica avanzata ed inviata per via telematica tramite il sito istituzionale dell’INPS, direttamente o attraverso un intermediario autorizzato ai sensi della legge specificamente delegato dal richiedente, rispetto al quale l’INPS verifica, in conformità alle norme vigenti, la validità della delega. Al richiedente è inoltre rilasciata da parte dell’istituto finanziatore e dell’impresa assicuratrice, con adeguate modalità informatiche, l’informativa ai sensi dell’articolo 13 del decreto legislativo 30 giugno 2003, n. 196.</a:t>
            </a:r>
          </a:p>
          <a:p>
            <a:pPr marL="358775" indent="-358775" algn="just">
              <a:buFont typeface="+mj-lt"/>
              <a:buAutoNum type="arabicPeriod"/>
            </a:pPr>
            <a:r>
              <a:rPr lang="it-IT" sz="2200" dirty="0" smtClean="0"/>
              <a:t> Nella domanda di APE sono ricomprese;</a:t>
            </a:r>
            <a:r>
              <a:rPr lang="it-IT" sz="2200" b="1" dirty="0" smtClean="0"/>
              <a:t> A) </a:t>
            </a:r>
            <a:r>
              <a:rPr lang="it-IT" sz="2200" dirty="0" smtClean="0"/>
              <a:t>la proposta del contratto di finanziamento, con indicazione dell’istituto finanziatore</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14</a:t>
            </a:fld>
            <a:endParaRPr lang="it-IT" b="1"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2</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200" dirty="0" smtClean="0"/>
              <a:t>	prescelto; </a:t>
            </a:r>
            <a:r>
              <a:rPr lang="it-IT" sz="2200" b="1" dirty="0" smtClean="0"/>
              <a:t>B) </a:t>
            </a:r>
            <a:r>
              <a:rPr lang="it-IT" sz="2200" dirty="0" smtClean="0"/>
              <a:t>la proposta di contratto di assicurazione contro il rischio di premorienza, con indicazione dell’impresa assicuratrice prescelta; </a:t>
            </a:r>
            <a:r>
              <a:rPr lang="it-IT" sz="2200" b="1" dirty="0" smtClean="0"/>
              <a:t>C) </a:t>
            </a:r>
            <a:r>
              <a:rPr lang="it-IT" sz="2200" dirty="0" smtClean="0"/>
              <a:t>l’istanza di accesso al fondo di garanzia.</a:t>
            </a:r>
          </a:p>
          <a:p>
            <a:pPr marL="358775" indent="-358775" algn="just">
              <a:buFont typeface="+mj-lt"/>
              <a:buAutoNum type="arabicPeriod" startAt="3"/>
            </a:pPr>
            <a:r>
              <a:rPr lang="it-IT" sz="2200" dirty="0" smtClean="0"/>
              <a:t>Contestualmente alla domanda di APE, il soggetto richiedente presenta all’INPS domanda di pensione di vecchiaia, secondo il modello previsto.</a:t>
            </a:r>
          </a:p>
          <a:p>
            <a:pPr marL="358775" indent="-358775" algn="just">
              <a:buFont typeface="+mj-lt"/>
              <a:buAutoNum type="arabicPeriod" startAt="4"/>
            </a:pPr>
            <a:r>
              <a:rPr lang="it-IT" sz="2200" dirty="0" smtClean="0"/>
              <a:t>Si applica quanto previsto dall’articolo 1, comma 169, secondo e terzo periodo, della legge 11 dicembre 2016, n. 232, fermo restando che i termini per il recesso decorrono dalla data di perfezionamento dell’APE di cui al comma 15. In caso di recesso dal contratto di assicurazione, la domanda di APE, il contratto di</a:t>
            </a:r>
            <a:br>
              <a:rPr lang="it-IT" sz="2200" dirty="0" smtClean="0"/>
            </a:br>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15</a:t>
            </a:fld>
            <a:endParaRPr lang="it-IT" b="1"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3</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200" dirty="0" smtClean="0"/>
              <a:t>	finanziamento, la domanda di pensione di vecchiaia e l’istanza di accesso al fondo di garanzia sono inefficaci. Parimenti, in caso di recesso dal contratto di finanziamento, il contratto di assicurazione, la domanda di pensione di vecchiaia e l’istanza di accesso al fondo di garanzia sono inefficaci.</a:t>
            </a:r>
          </a:p>
          <a:p>
            <a:pPr marL="358775" indent="-358775" algn="just">
              <a:buFont typeface="+mj-lt"/>
              <a:buAutoNum type="arabicPeriod" startAt="5"/>
            </a:pPr>
            <a:r>
              <a:rPr lang="it-IT" sz="2200" dirty="0" smtClean="0"/>
              <a:t>Ai fini della sottoscrizione della domanda di APE, della proposta del contratto di finanziamento e della proposta del contratto di assicurazione contro il rischio di premorienza, l'identificazione del soggetto richiedente è effettuata dall'INPS con il sistema SPID almeno di secondo livello. Si applica quanto previsto dall’articolo 1, comma 169, sesto periodo, della legge 11 dicembre 2016, n. 232.</a:t>
            </a:r>
          </a:p>
          <a:p>
            <a:pPr marL="358775" indent="-358775" algn="just">
              <a:buFont typeface="+mj-lt"/>
              <a:buAutoNum type="arabicPeriod" startAt="3"/>
            </a:pPr>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16</a:t>
            </a:fld>
            <a:endParaRPr lang="it-IT"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4</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6. 	Nella domanda di APE il soggetto richiedente indica:</a:t>
            </a:r>
          </a:p>
          <a:p>
            <a:pPr marL="358775" indent="-358775" algn="just">
              <a:buNone/>
            </a:pPr>
            <a:r>
              <a:rPr lang="it-IT" sz="2400" dirty="0" smtClean="0"/>
              <a:t>    </a:t>
            </a:r>
            <a:r>
              <a:rPr lang="it-IT" sz="2400" b="1" dirty="0" smtClean="0"/>
              <a:t> a) </a:t>
            </a:r>
            <a:r>
              <a:rPr lang="it-IT" sz="2400" dirty="0" smtClean="0"/>
              <a:t>di voler accedere o meno al finanziamento supplementare al fine di poter garantire l’erogazione dell’APE fino all’effettiva età di pensionamento qualora nella fase di erogazione dell’APE intervenga l’adeguamento dei requisiti pensionistici all’aspettativa di vita ai sensi della normativa vigente;</a:t>
            </a:r>
          </a:p>
          <a:p>
            <a:pPr marL="358775" indent="-358775" algn="just">
              <a:buNone/>
            </a:pPr>
            <a:r>
              <a:rPr lang="it-IT" sz="2400" dirty="0" smtClean="0"/>
              <a:t>     </a:t>
            </a:r>
            <a:r>
              <a:rPr lang="it-IT" sz="2400" b="1" dirty="0" smtClean="0"/>
              <a:t>b) </a:t>
            </a:r>
            <a:r>
              <a:rPr lang="it-IT" sz="2400" dirty="0" smtClean="0"/>
              <a:t>l’ammontare della quota mensile di APE, nei limiti dell’importo minimo e dell’importo massimo ai sensi dell’articolo 6;</a:t>
            </a:r>
          </a:p>
          <a:p>
            <a:pPr marL="358775" indent="-358775" algn="just">
              <a:buNone/>
            </a:pPr>
            <a:r>
              <a:rPr lang="it-IT" sz="2400" dirty="0" smtClean="0"/>
              <a:t>	</a:t>
            </a:r>
            <a:r>
              <a:rPr lang="it-IT" sz="2400" b="1" dirty="0" smtClean="0"/>
              <a:t>c)</a:t>
            </a:r>
            <a:r>
              <a:rPr lang="it-IT" sz="2400" dirty="0" smtClean="0"/>
              <a:t> l’importo di eventuali rate per debiti erariali;</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17</a:t>
            </a:fld>
            <a:endParaRPr lang="it-IT" b="1"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5</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	</a:t>
            </a:r>
            <a:r>
              <a:rPr lang="it-IT" sz="2400" b="1" dirty="0" smtClean="0"/>
              <a:t>d) </a:t>
            </a:r>
            <a:r>
              <a:rPr lang="it-IT" sz="2400" dirty="0" smtClean="0"/>
              <a:t>l’importo di eventuali rate per prestiti con periodo di ammortamento residuo superiore alla durata di erogazione dell’APE;</a:t>
            </a:r>
          </a:p>
          <a:p>
            <a:pPr marL="358775" indent="-358775" algn="just">
              <a:buNone/>
            </a:pPr>
            <a:r>
              <a:rPr lang="it-IT" sz="2400" dirty="0" smtClean="0"/>
              <a:t>    </a:t>
            </a:r>
            <a:r>
              <a:rPr lang="it-IT" sz="2400" b="1" dirty="0" smtClean="0"/>
              <a:t> e) </a:t>
            </a:r>
            <a:r>
              <a:rPr lang="it-IT" sz="2400" dirty="0" smtClean="0"/>
              <a:t>l’importo di eventuali assegni </a:t>
            </a:r>
            <a:r>
              <a:rPr lang="it-IT" sz="2400" dirty="0" err="1" smtClean="0"/>
              <a:t>divorzili</a:t>
            </a:r>
            <a:r>
              <a:rPr lang="it-IT" sz="2400" dirty="0" smtClean="0"/>
              <a:t>, di mantenimento dei figli e di assegni stabiliti in sede di separazione tra i coniugi.</a:t>
            </a:r>
          </a:p>
          <a:p>
            <a:pPr marL="358775" indent="-358775" algn="just">
              <a:buNone/>
            </a:pPr>
            <a:r>
              <a:rPr lang="it-IT" sz="2400" dirty="0" smtClean="0"/>
              <a:t>7. Sulla base della quota mensile di APE richiesta è determinata la rata di ammortamento mensile che deve essere compatibile con l’ammontare massimo della quota mensile di APE ottenibile.</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18</a:t>
            </a:fld>
            <a:endParaRPr lang="it-IT" b="1"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6</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8.	Nella domanda di APE, il soggetto di cui al comma 1 dichiara, sotto la sua responsabilità, di:</a:t>
            </a:r>
          </a:p>
          <a:p>
            <a:pPr marL="358775" indent="-358775" algn="just">
              <a:buNone/>
            </a:pPr>
            <a:r>
              <a:rPr lang="it-IT" sz="2400" dirty="0" smtClean="0"/>
              <a:t>     </a:t>
            </a:r>
            <a:r>
              <a:rPr lang="it-IT" sz="2400" b="1" dirty="0" smtClean="0"/>
              <a:t>a)</a:t>
            </a:r>
            <a:r>
              <a:rPr lang="it-IT" sz="2400" dirty="0" smtClean="0"/>
              <a:t> non avere, nei confronti delle banche o di altri operatori finanziari, esposizioni per debiti scaduti o sconfinanti (intendendosi con ciò l’utilizzo di fondi in eccedenza rispetto al saldo del conto corrente, in assenza di apertura di credito, ovvero in eccedenza rispetto all’apertura di credito concessa) e non pagati da oltre novanta giorni;</a:t>
            </a:r>
          </a:p>
          <a:p>
            <a:pPr marL="358775" indent="-358775" algn="just">
              <a:buNone/>
            </a:pPr>
            <a:r>
              <a:rPr lang="it-IT" sz="2400" dirty="0" smtClean="0"/>
              <a:t>	</a:t>
            </a:r>
            <a:r>
              <a:rPr lang="it-IT" sz="2400" b="1" dirty="0" smtClean="0"/>
              <a:t>b)</a:t>
            </a:r>
            <a:r>
              <a:rPr lang="it-IT" sz="2400" dirty="0" smtClean="0"/>
              <a:t> non essere a conoscenza di essere attualmente registrato negli archivi della centrale dei rischi gestita dalla Banca d’Italia</a:t>
            </a:r>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19</a:t>
            </a:fld>
            <a:endParaRPr lang="it-IT"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APE VOLONTARIO</a:t>
            </a:r>
            <a:endParaRPr lang="it-IT" b="1" dirty="0"/>
          </a:p>
        </p:txBody>
      </p:sp>
      <p:sp>
        <p:nvSpPr>
          <p:cNvPr id="3" name="Segnaposto contenuto 2"/>
          <p:cNvSpPr>
            <a:spLocks noGrp="1"/>
          </p:cNvSpPr>
          <p:nvPr>
            <p:ph idx="1"/>
          </p:nvPr>
        </p:nvSpPr>
        <p:spPr/>
        <p:txBody>
          <a:bodyPr>
            <a:normAutofit/>
          </a:bodyPr>
          <a:lstStyle/>
          <a:p>
            <a:r>
              <a:rPr lang="it-IT" sz="2200" dirty="0" smtClean="0"/>
              <a:t>Decreto Presidente del Consiglio dei Ministri disciplina modalità di accesso all’APE, criteri modalità di funzionamento al fondo di garanzia e della garanzia di ultima istanza dello stato (art.1, comma 173 della legge 11 Dicembre 2016 n°232)</a:t>
            </a:r>
          </a:p>
          <a:p>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a:t>
            </a:fld>
            <a:endParaRPr lang="it-IT" b="1"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7</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	e non aver ricevuto comunicazioni relative all’iscrizione in un sistema di informazioni creditizie gestito da soggetti privati, per l’inadempimento di uno o più prestiti, quali mutui, finanziamenti o altre forme di indebitamento;</a:t>
            </a:r>
          </a:p>
          <a:p>
            <a:pPr marL="358775" indent="-358775" algn="just">
              <a:buNone/>
            </a:pPr>
            <a:r>
              <a:rPr lang="it-IT" sz="2400" dirty="0" smtClean="0"/>
              <a:t>	</a:t>
            </a:r>
            <a:r>
              <a:rPr lang="it-IT" sz="2400" b="1" dirty="0" smtClean="0"/>
              <a:t>c)</a:t>
            </a:r>
            <a:r>
              <a:rPr lang="it-IT" sz="2400" dirty="0" smtClean="0"/>
              <a:t> non aver avviato o essere oggetto di procedure di composizione della crisi da </a:t>
            </a:r>
            <a:r>
              <a:rPr lang="it-IT" sz="2400" dirty="0" err="1" smtClean="0"/>
              <a:t>sovraindebitamento</a:t>
            </a:r>
            <a:r>
              <a:rPr lang="it-IT" sz="2400" dirty="0" smtClean="0"/>
              <a:t> ai sensi della legge 27 gennaio 2012, n. 3;</a:t>
            </a:r>
          </a:p>
          <a:p>
            <a:pPr marL="358775" indent="-358775" algn="just">
              <a:buNone/>
            </a:pPr>
            <a:r>
              <a:rPr lang="it-IT" sz="2400" dirty="0" smtClean="0"/>
              <a:t>	</a:t>
            </a:r>
            <a:r>
              <a:rPr lang="it-IT" sz="2400" b="1" dirty="0" smtClean="0"/>
              <a:t>d)</a:t>
            </a:r>
            <a:r>
              <a:rPr lang="it-IT" sz="2400" dirty="0" smtClean="0"/>
              <a:t> non avere pignoramenti in corso o estinti senza integrale soddisfazione dei creditori;</a:t>
            </a:r>
          </a:p>
          <a:p>
            <a:pPr marL="358775" indent="-358775" algn="just">
              <a:buNone/>
            </a:pPr>
            <a:r>
              <a:rPr lang="it-IT" sz="2400" dirty="0" smtClean="0"/>
              <a:t>     </a:t>
            </a:r>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20</a:t>
            </a:fld>
            <a:endParaRPr lang="it-IT" b="1"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8</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b="1" dirty="0" smtClean="0"/>
              <a:t>	e) </a:t>
            </a:r>
            <a:r>
              <a:rPr lang="it-IT" sz="2400" dirty="0" smtClean="0"/>
              <a:t>non avere protesti a proprio carico e di non essere registrato nell’archivio degli assegni bancari e postali e delle carte di pagamento irregolari istituito presso la Banca d’Italia, (denominato centrale di allarme interbancaria – CAI).</a:t>
            </a:r>
          </a:p>
          <a:p>
            <a:pPr marL="358775" indent="-358775" algn="just">
              <a:buNone/>
            </a:pPr>
            <a:r>
              <a:rPr lang="it-IT" sz="2400" dirty="0" smtClean="0"/>
              <a:t>9.	Ai fini della mancata accettazione della domanda di cui all’articolo 8, comma 1, lettera c), non saranno considerate quali condizioni ostative:</a:t>
            </a:r>
          </a:p>
          <a:p>
            <a:pPr marL="358775" indent="-358775" algn="just">
              <a:buNone/>
            </a:pPr>
            <a:r>
              <a:rPr lang="it-IT" sz="2400" dirty="0" smtClean="0"/>
              <a:t>     </a:t>
            </a:r>
            <a:r>
              <a:rPr lang="it-IT" sz="2400" b="1" dirty="0" smtClean="0"/>
              <a:t>a)</a:t>
            </a:r>
            <a:r>
              <a:rPr lang="it-IT" sz="2400" dirty="0" smtClean="0"/>
              <a:t> in relazione alla lettera a) del comma 8, i debiti che, al momento della domanda sono estinti per qualunque causa;</a:t>
            </a:r>
          </a:p>
          <a:p>
            <a:pPr marL="358775" indent="-358775" algn="just">
              <a:buNone/>
            </a:pPr>
            <a:r>
              <a:rPr lang="it-IT" sz="2400" b="1" dirty="0" smtClean="0"/>
              <a:t>	b)</a:t>
            </a:r>
            <a:r>
              <a:rPr lang="it-IT" sz="2400" dirty="0" smtClean="0"/>
              <a:t> in relazione alle lettere c) ed e) del comma 8, </a:t>
            </a:r>
            <a:br>
              <a:rPr lang="it-IT" sz="2400" dirty="0" smtClean="0"/>
            </a:br>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21</a:t>
            </a:fld>
            <a:endParaRPr lang="it-IT" b="1"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9</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	rispettivamente, qualora si sia verificata, la chiusura della procedura di composizione della crisi, la cancellazione dell’elevazione del protesto e la cancellazione della registrazione dall’archivio presso la centrale di allarme interbancaria – CAI;</a:t>
            </a:r>
          </a:p>
          <a:p>
            <a:pPr marL="358775" indent="-358775" algn="just">
              <a:buNone/>
            </a:pPr>
            <a:r>
              <a:rPr lang="it-IT" sz="2400" dirty="0" smtClean="0"/>
              <a:t>	</a:t>
            </a:r>
            <a:r>
              <a:rPr lang="it-IT" sz="2400" b="1" dirty="0" smtClean="0"/>
              <a:t>c)</a:t>
            </a:r>
            <a:r>
              <a:rPr lang="it-IT" sz="2400" dirty="0" smtClean="0"/>
              <a:t> in relazione alla lettera d) del comma 8, l’essere decorsi trentasei mesi dall’estinzione non </a:t>
            </a:r>
            <a:r>
              <a:rPr lang="it-IT" sz="2400" dirty="0" err="1" smtClean="0"/>
              <a:t>satisfattiva</a:t>
            </a:r>
            <a:r>
              <a:rPr lang="it-IT" sz="2400" dirty="0" smtClean="0"/>
              <a:t> della procedura esecutiva.</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22</a:t>
            </a:fld>
            <a:endParaRPr lang="it-IT" b="1"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10</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10. Al momento di presentazione della domanda di APE, è resa disponibile l’informativa precontrattuale e contrattuale, anche ai fini della normativa in tema di trasparenza delle operazioni e dei servizi bancari e finanziari ai sensi del provvedimento della Banca d’Italia del 29 luglio 2009, rilasciata dall’istituto finanziatore e dall’impresa assicuratrice con modalità informatiche adeguate.</a:t>
            </a:r>
          </a:p>
          <a:p>
            <a:pPr marL="358775" indent="-358775" algn="just">
              <a:buNone/>
            </a:pPr>
            <a:r>
              <a:rPr lang="it-IT" sz="2400" dirty="0" smtClean="0"/>
              <a:t>11. L’INPS trasmette all’istituto finanziatore indicato dal richiedente la domanda di APE con la proposta di contratto di finanziamento e con evidenza dell’importo della commissione di accesso al fondo ; l’INPS trasmette la proposta di contratto</a:t>
            </a:r>
            <a:br>
              <a:rPr lang="it-IT" sz="2400" dirty="0" smtClean="0"/>
            </a:br>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23</a:t>
            </a:fld>
            <a:endParaRPr lang="it-IT" b="1" dirty="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11</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	di assicurazione contro il rischio di premorienza all'impresa assicuratrice scelta dal richiedente.</a:t>
            </a:r>
          </a:p>
          <a:p>
            <a:pPr marL="358775" indent="-358775" algn="just">
              <a:buNone/>
            </a:pPr>
            <a:r>
              <a:rPr lang="it-IT" sz="2400" dirty="0" smtClean="0"/>
              <a:t>12. L’istituto finanziatore trasmette all’INPS e al soggetto richiedente l’accettazione della proposta di contratto di finanziamento, ovvero l'eventuale comunicazione di mancata accettazione della stessa.</a:t>
            </a:r>
          </a:p>
          <a:p>
            <a:pPr marL="358775" indent="-358775" algn="just">
              <a:buNone/>
            </a:pPr>
            <a:r>
              <a:rPr lang="it-IT" sz="2400" dirty="0" smtClean="0"/>
              <a:t>13. L’INPS mette a disposizione dell'impresa assicuratrice indicata dal soggetto richiedente l’accettazione della proposta di contratto di finanziamento da parte dell’istituto finanziatore.</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24</a:t>
            </a:fld>
            <a:endParaRPr lang="it-IT" b="1" dirty="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12</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14. L’impresa assicuratrice accetta la proposta di assicurazione e la trasmette, all’INPS e al soggetto richiedente.</a:t>
            </a:r>
          </a:p>
          <a:p>
            <a:pPr marL="358775" indent="-358775" algn="just">
              <a:buNone/>
            </a:pPr>
            <a:r>
              <a:rPr lang="it-IT" sz="2400" spc="-50" dirty="0" smtClean="0"/>
              <a:t>15. </a:t>
            </a:r>
            <a:r>
              <a:rPr lang="it-IT" sz="2400" spc="-40" dirty="0" smtClean="0"/>
              <a:t>L’APE si perfeziona alla data in cui sono pubblicate in formato elettronico, nella sezione riservata al richiedente sul sito istituzionale INPS, l’accettazione del  contratto di finanziamento e l’accettazione della proposta di assicurazione. La pubblicazione dei predetti documenti è contestualmente comunicata dall’INPS al richiedente all’indirizzo di posta elettronica fornito dallo stesso nella domanda di  APE. Il richiedente può delegare un intermediario autorizzato ai sensi della legge alla verifica dello stato della documentazione relativa alla domanda di APE.</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25</a:t>
            </a:fld>
            <a:endParaRPr lang="it-IT" b="1"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13</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16. Qualora nella fase di erogazione dell’APE intervenga l’adeguamento dei requisiti pensionistici all’aspettativa di vita  l’ammontare del finanziamento e la relativa durata sono rideterminati in misura corrispondente alle variazioni disposte ai sensi della normativa vigente, a meno che il richiedente non abbia espresso, in sede di domanda di APE, la volontà di non voler accedere a tale finanziamento supplementare. L’ammontare massimo del finanziamento supplementare e le modalità di rideterminazione del finanziamento e del debito residuo, comprensivo della quota relativa al premio assicurativo, e del relativo piano di ammortamento, sono</a:t>
            </a:r>
            <a:br>
              <a:rPr lang="it-IT" sz="2400" dirty="0" smtClean="0"/>
            </a:br>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26</a:t>
            </a:fld>
            <a:endParaRPr lang="it-IT" b="1" dirty="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p:spPr>
        <p:txBody>
          <a:bodyPr>
            <a:normAutofit/>
          </a:bodyPr>
          <a:lstStyle/>
          <a:p>
            <a:r>
              <a:rPr lang="it-IT" sz="3600" b="1" dirty="0" smtClean="0"/>
              <a:t>DOMANDA </a:t>
            </a:r>
            <a:r>
              <a:rPr lang="it-IT" sz="3600" b="1" dirty="0" err="1" smtClean="0"/>
              <a:t>DI</a:t>
            </a:r>
            <a:r>
              <a:rPr lang="it-IT" sz="3600" b="1" dirty="0" smtClean="0"/>
              <a:t> APE 14</a:t>
            </a:r>
            <a:endParaRPr lang="it-IT" sz="3600" b="1" dirty="0"/>
          </a:p>
        </p:txBody>
      </p:sp>
      <p:sp>
        <p:nvSpPr>
          <p:cNvPr id="3" name="Segnaposto contenuto 2"/>
          <p:cNvSpPr>
            <a:spLocks noGrp="1"/>
          </p:cNvSpPr>
          <p:nvPr>
            <p:ph idx="1"/>
          </p:nvPr>
        </p:nvSpPr>
        <p:spPr>
          <a:xfrm>
            <a:off x="457200" y="1428735"/>
            <a:ext cx="8229600" cy="4071967"/>
          </a:xfrm>
        </p:spPr>
        <p:txBody>
          <a:bodyPr>
            <a:noAutofit/>
          </a:bodyPr>
          <a:lstStyle/>
          <a:p>
            <a:pPr marL="358775" indent="-358775" algn="just">
              <a:buNone/>
            </a:pPr>
            <a:r>
              <a:rPr lang="it-IT" sz="2400" dirty="0" smtClean="0"/>
              <a:t>	disciplinati nell’ambito dei rispettivi accordi quadro , fermo restando che il finanziamento supplementare, qualora richiesto in sede di domanda di APE, è incluso nelle valutazioni svolte  ai fini dell’accertamento delle cause di mancata accettazione della proposta di finanziamento e, pertanto, previsto originariamente nel contratto di finanziamento, senza alcuna successiva verifica da parte dell’istituto finanziatore al momento dell’adeguamento. </a:t>
            </a:r>
          </a:p>
          <a:p>
            <a:pPr marL="358775" indent="-358775" algn="just">
              <a:buNone/>
            </a:pPr>
            <a:endParaRPr lang="it-IT" sz="2400" dirty="0" smtClean="0"/>
          </a:p>
          <a:p>
            <a:pPr marL="358775" indent="-358775" algn="just">
              <a:buFont typeface="+mj-lt"/>
              <a:buAutoNum type="arabicPeriod" startAt="3"/>
            </a:pPr>
            <a:endParaRPr lang="it-IT" sz="2200"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27</a:t>
            </a:fld>
            <a:endParaRPr lang="it-IT" b="1" dirty="0">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MANCATA ACCETTAZIONE DEL CONTRATTO </a:t>
            </a:r>
            <a:r>
              <a:rPr lang="it-IT" sz="3600" b="1" dirty="0" err="1" smtClean="0"/>
              <a:t>DI</a:t>
            </a:r>
            <a:r>
              <a:rPr lang="it-IT" sz="3600" b="1" dirty="0" smtClean="0"/>
              <a:t> FINANZIAMENTO</a:t>
            </a:r>
            <a:endParaRPr lang="it-IT" sz="3600" b="1" dirty="0"/>
          </a:p>
        </p:txBody>
      </p:sp>
      <p:sp>
        <p:nvSpPr>
          <p:cNvPr id="3" name="Segnaposto contenuto 2"/>
          <p:cNvSpPr>
            <a:spLocks noGrp="1"/>
          </p:cNvSpPr>
          <p:nvPr>
            <p:ph idx="1"/>
          </p:nvPr>
        </p:nvSpPr>
        <p:spPr/>
        <p:txBody>
          <a:bodyPr>
            <a:noAutofit/>
          </a:bodyPr>
          <a:lstStyle/>
          <a:p>
            <a:pPr marL="358775" indent="-358775">
              <a:buNone/>
              <a:tabLst>
                <a:tab pos="358775" algn="l"/>
              </a:tabLst>
            </a:pPr>
            <a:r>
              <a:rPr lang="it-IT" sz="2200" spc="-10" dirty="0" smtClean="0"/>
              <a:t>1. 	</a:t>
            </a:r>
            <a:r>
              <a:rPr lang="it-IT" sz="2200" spc="-40" dirty="0" smtClean="0"/>
              <a:t>L’istituto finanziatore, sulla base delle verifiche abitualmente svolte, non accetta la proposta di contratto di finanziamento nei seguenti casi:</a:t>
            </a:r>
          </a:p>
          <a:p>
            <a:pPr marL="358775" indent="-358775"/>
            <a:r>
              <a:rPr lang="it-IT" sz="2200" dirty="0" smtClean="0"/>
              <a:t>a) errori o mancanze nelle dichiarazioni effettuate dal soggetto richiedente in sede di presentazione della domanda di APE.</a:t>
            </a:r>
          </a:p>
          <a:p>
            <a:pPr marL="358775" indent="-358775"/>
            <a:r>
              <a:rPr lang="it-IT" sz="2200" dirty="0" smtClean="0"/>
              <a:t>b) se la quota mensile di APE richiesta è superiore all’ammontare massimo della quota mensile di APE ottenibile .</a:t>
            </a:r>
          </a:p>
          <a:p>
            <a:pPr marL="358775" indent="-358775"/>
            <a:r>
              <a:rPr lang="it-IT" sz="2200" dirty="0" smtClean="0"/>
              <a:t>c) il soggetto richiedente abbia reso dichiarazioni non veritiere in relazione a una o più delle predette situazioni.</a:t>
            </a:r>
          </a:p>
          <a:p>
            <a:pPr marL="457200" indent="-457200">
              <a:buAutoNum type="arabicPeriod" startAt="2"/>
            </a:pPr>
            <a:r>
              <a:rPr lang="it-IT" sz="2200" dirty="0" smtClean="0"/>
              <a:t>L’istituto finanziatore trasmette all’INPS e al soggetto richiedente, mediante flusso telematico, la mancata accettazione della proposta di contratto di finanziamento.</a:t>
            </a:r>
          </a:p>
          <a:p>
            <a:pPr marL="457200" indent="-457200">
              <a:buNone/>
            </a:pP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28</a:t>
            </a:fld>
            <a:endParaRPr lang="it-IT" b="1"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MANCATA ACCETTAZIONE DEL CONTRATTO </a:t>
            </a:r>
            <a:r>
              <a:rPr lang="it-IT" sz="3600" b="1" dirty="0" err="1" smtClean="0"/>
              <a:t>DI</a:t>
            </a:r>
            <a:r>
              <a:rPr lang="it-IT" sz="3600" b="1" dirty="0" smtClean="0"/>
              <a:t> FINANZIAMENTO 1</a:t>
            </a:r>
            <a:endParaRPr lang="it-IT" sz="3600" b="1" dirty="0"/>
          </a:p>
        </p:txBody>
      </p:sp>
      <p:sp>
        <p:nvSpPr>
          <p:cNvPr id="3" name="Segnaposto contenuto 2"/>
          <p:cNvSpPr>
            <a:spLocks noGrp="1"/>
          </p:cNvSpPr>
          <p:nvPr>
            <p:ph idx="1"/>
          </p:nvPr>
        </p:nvSpPr>
        <p:spPr/>
        <p:txBody>
          <a:bodyPr>
            <a:noAutofit/>
          </a:bodyPr>
          <a:lstStyle/>
          <a:p>
            <a:pPr marL="358775" indent="-358775" algn="just">
              <a:buNone/>
            </a:pPr>
            <a:r>
              <a:rPr lang="it-IT" sz="2200" dirty="0" smtClean="0"/>
              <a:t>3. 	In caso di mancata accettazione della proposta di contratto di finanziamento da parte dell’istituto finanziatore, la domanda di pensione di vecchiaia, la proposta di assicurazione e l’istanza di accesso al fondo di garanzia sono prive di effetti. E’ sempre possibile procedere ad una nuova domanda di APE.</a:t>
            </a:r>
          </a:p>
          <a:p>
            <a:pPr marL="358775" indent="-358775" algn="just">
              <a:buNone/>
            </a:pPr>
            <a:r>
              <a:rPr lang="it-IT" sz="2200" dirty="0" smtClean="0"/>
              <a:t>4. Le controversie che possono sorgere tra il soggetto richiedente e l’istituto finanziatore in relazione alla domanda di APE e al contratto di finanziamento possono essere devolute a sistemi alternativi di risoluzione delle controversie definiti in sede di accordi quadro, che saranno altresì inclusi nel modello di contratto di finanziamento. Gli accordi quadro, per i rispettivi profili di competenza, disciplinano i profili di </a:t>
            </a:r>
            <a:r>
              <a:rPr lang="it-IT" sz="2200" dirty="0" err="1" smtClean="0"/>
              <a:t>vincolatività</a:t>
            </a:r>
            <a:r>
              <a:rPr lang="it-IT" sz="2200" dirty="0" smtClean="0"/>
              <a:t> dei suddetti sistemi alternativi di risoluzione</a:t>
            </a:r>
            <a:br>
              <a:rPr lang="it-IT" sz="2200" dirty="0" smtClean="0"/>
            </a:b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29</a:t>
            </a:fld>
            <a:endParaRPr lang="it-IT"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SOGGETTI BENEFICIARI</a:t>
            </a:r>
            <a:endParaRPr lang="it-IT" b="1" dirty="0"/>
          </a:p>
        </p:txBody>
      </p:sp>
      <p:sp>
        <p:nvSpPr>
          <p:cNvPr id="3" name="Segnaposto contenuto 2"/>
          <p:cNvSpPr>
            <a:spLocks noGrp="1"/>
          </p:cNvSpPr>
          <p:nvPr>
            <p:ph idx="1"/>
          </p:nvPr>
        </p:nvSpPr>
        <p:spPr>
          <a:xfrm>
            <a:off x="457200" y="1600200"/>
            <a:ext cx="8229600" cy="4543444"/>
          </a:xfrm>
        </p:spPr>
        <p:txBody>
          <a:bodyPr>
            <a:noAutofit/>
          </a:bodyPr>
          <a:lstStyle/>
          <a:p>
            <a:pPr algn="just">
              <a:buFont typeface="Wingdings" pitchFamily="2" charset="2"/>
              <a:buChar char="Ø"/>
            </a:pPr>
            <a:r>
              <a:rPr lang="it-IT" sz="2200" dirty="0" smtClean="0"/>
              <a:t>Possono richiedere l’APE i soggetti iscritti alle gestioni previdenziali individuate dall’articolo 1, comma 167, della legge 11 dicembre 2016, n. 232, che risultino in possesso, congiuntamente, dei requisiti previsti dal medesimo comma.</a:t>
            </a:r>
          </a:p>
          <a:p>
            <a:pPr algn="just">
              <a:buFont typeface="Wingdings" pitchFamily="2" charset="2"/>
              <a:buChar char="Ø"/>
            </a:pPr>
            <a:r>
              <a:rPr lang="it-IT" sz="2200" dirty="0" smtClean="0"/>
              <a:t>Il requisito anagrafico che consente la maturazione del diritto alla pensione di vecchiaia entro 3 anni e 7 mesi dalla data di domanda di APE tiene conto dell’adeguamento agli incrementi della speranza di vita dei requisiti di accesso al sistema pensionistico, ai sensi della normativa vigente.</a:t>
            </a:r>
          </a:p>
          <a:p>
            <a:pPr algn="just">
              <a:buFont typeface="Wingdings" pitchFamily="2" charset="2"/>
              <a:buChar char="Ø"/>
            </a:pPr>
            <a:endParaRPr lang="it-IT" sz="2200" dirty="0" smtClean="0"/>
          </a:p>
          <a:p>
            <a:pPr algn="just">
              <a:buFont typeface="Wingdings" pitchFamily="2" charset="2"/>
              <a:buChar char="Ø"/>
            </a:pPr>
            <a:endParaRPr lang="it-IT" sz="2200" dirty="0" smtClean="0"/>
          </a:p>
          <a:p>
            <a:pPr algn="just">
              <a:buFont typeface="Wingdings" pitchFamily="2" charset="2"/>
              <a:buChar char="Ø"/>
            </a:pPr>
            <a:endParaRPr lang="it-IT" sz="2200" dirty="0" smtClean="0"/>
          </a:p>
          <a:p>
            <a:pPr algn="just">
              <a:buFont typeface="Wingdings" pitchFamily="2" charset="2"/>
              <a:buChar char="Ø"/>
            </a:pPr>
            <a:endParaRPr lang="it-IT" sz="2200" dirty="0" smtClean="0"/>
          </a:p>
          <a:p>
            <a:pPr algn="just">
              <a:buFont typeface="Wingdings" pitchFamily="2" charset="2"/>
              <a:buChar char="Ø"/>
            </a:pPr>
            <a:endParaRPr lang="it-IT" sz="2200" dirty="0" smtClean="0"/>
          </a:p>
          <a:p>
            <a:pPr algn="just">
              <a:buFont typeface="Wingdings" pitchFamily="2" charset="2"/>
              <a:buChar char="Ø"/>
            </a:pPr>
            <a:endParaRPr lang="it-IT" sz="2200" dirty="0" smtClean="0"/>
          </a:p>
          <a:p>
            <a:pPr algn="just">
              <a:buFont typeface="Wingdings" pitchFamily="2" charset="2"/>
              <a:buChar char="Ø"/>
            </a:pPr>
            <a:endParaRPr lang="it-IT" sz="2200" dirty="0" smtClean="0"/>
          </a:p>
          <a:p>
            <a:pPr algn="just">
              <a:buFont typeface="Wingdings" pitchFamily="2" charset="2"/>
              <a:buChar char="Ø"/>
            </a:pPr>
            <a:endParaRPr lang="it-IT" sz="2200" dirty="0" smtClean="0"/>
          </a:p>
          <a:p>
            <a:pPr algn="just">
              <a:buFont typeface="Wingdings" pitchFamily="2" charset="2"/>
              <a:buChar char="Ø"/>
            </a:pP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a:t>
            </a:fld>
            <a:endParaRPr lang="it-IT" b="1"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MANCATA ACCETTAZIONE DEL CONTRATTO </a:t>
            </a:r>
            <a:r>
              <a:rPr lang="it-IT" sz="3600" b="1" dirty="0" err="1" smtClean="0"/>
              <a:t>DI</a:t>
            </a:r>
            <a:r>
              <a:rPr lang="it-IT" sz="3600" b="1" dirty="0" smtClean="0"/>
              <a:t> FINANZIAMENTO 2</a:t>
            </a:r>
            <a:endParaRPr lang="it-IT" sz="3600" b="1" dirty="0"/>
          </a:p>
        </p:txBody>
      </p:sp>
      <p:sp>
        <p:nvSpPr>
          <p:cNvPr id="3" name="Segnaposto contenuto 2"/>
          <p:cNvSpPr>
            <a:spLocks noGrp="1"/>
          </p:cNvSpPr>
          <p:nvPr>
            <p:ph idx="1"/>
          </p:nvPr>
        </p:nvSpPr>
        <p:spPr/>
        <p:txBody>
          <a:bodyPr>
            <a:noAutofit/>
          </a:bodyPr>
          <a:lstStyle/>
          <a:p>
            <a:pPr marL="358775" indent="-358775" algn="just">
              <a:buNone/>
            </a:pPr>
            <a:r>
              <a:rPr lang="it-IT" sz="2200" dirty="0" smtClean="0"/>
              <a:t>	delle controversie, prevedendo l’obbligo per gli istituti finanziatori di conformarsi a quanto stabilito in sede di mediazione o proposta conciliativa, qualora accettata dal richiedente.</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30</a:t>
            </a:fld>
            <a:endParaRPr lang="it-IT" b="1" dirty="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OBBLIGHI DEGLI ISTITUTI FINANZIATORI E DELLE IMPRESE ASSICURATRICI</a:t>
            </a:r>
            <a:endParaRPr lang="it-IT" sz="3600" b="1" dirty="0"/>
          </a:p>
        </p:txBody>
      </p:sp>
      <p:sp>
        <p:nvSpPr>
          <p:cNvPr id="3" name="Segnaposto contenuto 2"/>
          <p:cNvSpPr>
            <a:spLocks noGrp="1"/>
          </p:cNvSpPr>
          <p:nvPr>
            <p:ph idx="1"/>
          </p:nvPr>
        </p:nvSpPr>
        <p:spPr/>
        <p:txBody>
          <a:bodyPr>
            <a:noAutofit/>
          </a:bodyPr>
          <a:lstStyle/>
          <a:p>
            <a:pPr algn="just">
              <a:buNone/>
            </a:pPr>
            <a:r>
              <a:rPr lang="it-IT" sz="2200" dirty="0" smtClean="0"/>
              <a:t>1. 	Gli obblighi previsti dall’articolo 125-bis, comma 4, del decreto legislativo 1° settembre 1993, n. 385, si considerano assolti mediante la messa a disposizione gratuita da parte dell’istituto finanziatore di una tabella relativa al piano di ammortamento e di un quadro dell’andamento del rapporto, aggiornati almeno una volta l’anno, in formato elettronico. Tale documentazione è resa disponibile al soggetto finanziato tramite il sito istituzionale dell’INPS, per conto dell’istituto finanziatore.</a:t>
            </a:r>
          </a:p>
          <a:p>
            <a:pPr algn="just">
              <a:buNone/>
            </a:pPr>
            <a:r>
              <a:rPr lang="it-IT" sz="2200" dirty="0" smtClean="0"/>
              <a:t>2. 	Ai fini dell’assolvimento dell’obbligo di comunicazioni periodiche, l’impresa assicuratrice mette gratuitamente a disposizione del soggetto assicurato le informazioni relative al premio versato, in formato elettronico. Tale documentazione è resa disponibile al</a:t>
            </a:r>
            <a:br>
              <a:rPr lang="it-IT" sz="2200" dirty="0" smtClean="0"/>
            </a:b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31</a:t>
            </a:fld>
            <a:endParaRPr lang="it-IT" b="1"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OBBLIGHI DEGLI ISTITUTI FINANZIATORI E DELLE IMPRESE ASSICURATRICI 1</a:t>
            </a:r>
            <a:endParaRPr lang="it-IT" sz="3600" b="1" dirty="0"/>
          </a:p>
        </p:txBody>
      </p:sp>
      <p:sp>
        <p:nvSpPr>
          <p:cNvPr id="3" name="Segnaposto contenuto 2"/>
          <p:cNvSpPr>
            <a:spLocks noGrp="1"/>
          </p:cNvSpPr>
          <p:nvPr>
            <p:ph idx="1"/>
          </p:nvPr>
        </p:nvSpPr>
        <p:spPr/>
        <p:txBody>
          <a:bodyPr>
            <a:noAutofit/>
          </a:bodyPr>
          <a:lstStyle/>
          <a:p>
            <a:pPr algn="just">
              <a:buNone/>
            </a:pPr>
            <a:r>
              <a:rPr lang="it-IT" sz="2200" dirty="0" smtClean="0"/>
              <a:t>	soggetto finanziato tramite il sito istituzionale dell’INPS, per conto dell’impresa assicuratrice.</a:t>
            </a:r>
          </a:p>
          <a:p>
            <a:pPr algn="just">
              <a:buNone/>
            </a:pPr>
            <a:r>
              <a:rPr lang="it-IT" sz="2200" dirty="0" smtClean="0"/>
              <a:t>3. L’erogazione del prestito ha inizio entro il trentesimo giorno lavorativo successivo alla data del perfezionamento dell’APE tempestivamente comunicata dall’INPS all’istituto finanziatore. L’istituto finanziatore accredita sul conto corrente indicato dal richiedente ed a lui intestato o cointestato, il prestito erogato su base mensile fino alla data di perfezionamento del diritto alla pensione di vecchiaia ai sensi di quanto disposto dalla normativa vigente, ovvero fino alla precedente data di accesso alla pensione diretta.</a:t>
            </a:r>
          </a:p>
          <a:p>
            <a:pPr algn="just">
              <a:buNone/>
            </a:pP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32</a:t>
            </a:fld>
            <a:endParaRPr lang="it-IT" b="1" dirty="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OBBLIGHI DEGLI ISTITUTI FINANZIATORI E DELLE IMPRESE ASSICURATRICI 2</a:t>
            </a:r>
            <a:endParaRPr lang="it-IT" sz="3600" b="1" dirty="0"/>
          </a:p>
        </p:txBody>
      </p:sp>
      <p:sp>
        <p:nvSpPr>
          <p:cNvPr id="3" name="Segnaposto contenuto 2"/>
          <p:cNvSpPr>
            <a:spLocks noGrp="1"/>
          </p:cNvSpPr>
          <p:nvPr>
            <p:ph idx="1"/>
          </p:nvPr>
        </p:nvSpPr>
        <p:spPr/>
        <p:txBody>
          <a:bodyPr>
            <a:noAutofit/>
          </a:bodyPr>
          <a:lstStyle/>
          <a:p>
            <a:pPr algn="just">
              <a:buNone/>
            </a:pPr>
            <a:r>
              <a:rPr lang="it-IT" sz="2200" dirty="0" smtClean="0"/>
              <a:t>4. 	L’istituto finanziatore provvede al versamento della commissione di accesso al fondo, ai sensi dell’articolo 1, comma 173, della legge 11 dicembre 2016, n. 232, dandone comunicazione al gestore, e provvede al pagamento del premio della copertura assicurativa all’impresa assicuratrice indicata dal richiedente.</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33</a:t>
            </a:fld>
            <a:endParaRPr lang="it-IT" b="1" dirty="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OBBLIGHI DELL’INPS</a:t>
            </a:r>
            <a:endParaRPr lang="it-IT" sz="3600" b="1" dirty="0"/>
          </a:p>
        </p:txBody>
      </p:sp>
      <p:sp>
        <p:nvSpPr>
          <p:cNvPr id="3" name="Segnaposto contenuto 2"/>
          <p:cNvSpPr>
            <a:spLocks noGrp="1"/>
          </p:cNvSpPr>
          <p:nvPr>
            <p:ph idx="1"/>
          </p:nvPr>
        </p:nvSpPr>
        <p:spPr/>
        <p:txBody>
          <a:bodyPr>
            <a:noAutofit/>
          </a:bodyPr>
          <a:lstStyle/>
          <a:p>
            <a:pPr marL="358775" indent="-358775" algn="just">
              <a:buNone/>
            </a:pPr>
            <a:r>
              <a:rPr lang="it-IT" sz="2200" dirty="0" smtClean="0"/>
              <a:t>1. 	Fermo restando quanto previsto dal sesto periodo dell’articolo 1, comma 171, della legge 11 dicembre 2016, n. 232, in caso di </a:t>
            </a:r>
            <a:r>
              <a:rPr lang="it-IT" sz="2200" dirty="0" err="1" smtClean="0"/>
              <a:t>incapienza</a:t>
            </a:r>
            <a:r>
              <a:rPr lang="it-IT" sz="2200" dirty="0" smtClean="0"/>
              <a:t> della pensione mensile, l’INPS trattiene dalla pensione il massimo importo consentito dalla legge e lo versa all’istituto finanziatore. Nei successivi centottanta giorni dalla data di scadenza della medesima rata, l’INPS trattiene dalle rate di pensione mensili erogate al richiedente l’importo mancante per il completamento del pagamento della rata inevasa e lo versa all’istituto finanziatore unitamente alle rate correnti.</a:t>
            </a:r>
          </a:p>
          <a:p>
            <a:pPr marL="358775" indent="-358775" algn="just"/>
            <a:r>
              <a:rPr lang="it-IT" sz="2200" dirty="0" smtClean="0"/>
              <a:t>2. L’INPS predispone sul suo portale uno strumento di simulazione che consente al richiedente di calcolare l’ammontare della rata di ammortamento in funzione dell’importo del finanziamento.</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34</a:t>
            </a:fld>
            <a:endParaRPr lang="it-IT" b="1" dirty="0">
              <a:solidFill>
                <a:schemeClr val="bg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OBBLIGHI DELL’INPS 1</a:t>
            </a:r>
            <a:endParaRPr lang="it-IT" sz="3600" b="1" dirty="0"/>
          </a:p>
        </p:txBody>
      </p:sp>
      <p:sp>
        <p:nvSpPr>
          <p:cNvPr id="3" name="Segnaposto contenuto 2"/>
          <p:cNvSpPr>
            <a:spLocks noGrp="1"/>
          </p:cNvSpPr>
          <p:nvPr>
            <p:ph idx="1"/>
          </p:nvPr>
        </p:nvSpPr>
        <p:spPr/>
        <p:txBody>
          <a:bodyPr>
            <a:noAutofit/>
          </a:bodyPr>
          <a:lstStyle/>
          <a:p>
            <a:pPr marL="358775" indent="-358775" algn="just">
              <a:buNone/>
            </a:pPr>
            <a:r>
              <a:rPr lang="it-IT" sz="2200" dirty="0" smtClean="0"/>
              <a:t>3. In caso di premorienza del richiedente, l’INPS si impegna ad informare, in via telematica, l’istituto finanziatore e l’impresa assicuratrice della morte del soggetto richiedente entro il termine di dieci giorni dalla ricezione della variazione anagrafica per decesso da parte dell’ufficiale d’anagrafe, ai sensi dell’articolo 34 della legge 21 luglio 1965, n. 903, o del certificato di accertamento del decesso da parte del medico </a:t>
            </a:r>
            <a:r>
              <a:rPr lang="it-IT" sz="2200" dirty="0" err="1" smtClean="0"/>
              <a:t>necroscopo</a:t>
            </a:r>
            <a:r>
              <a:rPr lang="it-IT" sz="2200" dirty="0" smtClean="0"/>
              <a:t>, ai sensi dell’articolo 1, comma 303, della legge 23 dicembre 2014, n. 190, non rispondendo di eventuali ritardi nelle comunicazioni da parte dei soggetti preposti, come identificati. L’impresa assicuratrice provvede al pagamento della prestazione assicurata nei termini e con le modalità previsti dagli accordi quadro.</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35</a:t>
            </a:fld>
            <a:endParaRPr lang="it-IT" b="1"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OBBLIGHI DELL’INPS 2</a:t>
            </a:r>
            <a:endParaRPr lang="it-IT" sz="3600" b="1" dirty="0"/>
          </a:p>
        </p:txBody>
      </p:sp>
      <p:sp>
        <p:nvSpPr>
          <p:cNvPr id="3" name="Segnaposto contenuto 2"/>
          <p:cNvSpPr>
            <a:spLocks noGrp="1"/>
          </p:cNvSpPr>
          <p:nvPr>
            <p:ph idx="1"/>
          </p:nvPr>
        </p:nvSpPr>
        <p:spPr/>
        <p:txBody>
          <a:bodyPr>
            <a:noAutofit/>
          </a:bodyPr>
          <a:lstStyle/>
          <a:p>
            <a:pPr marL="358775" indent="-358775" algn="just">
              <a:buNone/>
            </a:pPr>
            <a:r>
              <a:rPr lang="it-IT" sz="2200" dirty="0" smtClean="0"/>
              <a:t>4. L’INPS trasmette alla Presidenza del Consiglio dei ministri, al ministero dell’economia e delle finanze e al ministero del lavoro e delle politiche sociali, relazioni trimestrali contenenti informazioni di tipo quantitativo e qualitativo, ripartite anche in base all’età dei soggetti richiedenti, all’ammontare de finanziamento richiesto, alle richieste di estinzione anticipata ed altre variazioni dei piani di ammortamento al fine di garantire il monitoraggio dello stato di attuazione dell’APE.</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36</a:t>
            </a:fld>
            <a:endParaRPr lang="it-IT" b="1" dirty="0">
              <a:solidFill>
                <a:schemeClr val="bg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spc="-50" dirty="0" smtClean="0"/>
              <a:t>ACCORDI QUADRO CON GLI ISTITUTI FINANZIATORI E LE IMPRESE ASSICURATIVE</a:t>
            </a:r>
            <a:endParaRPr lang="it-IT" sz="3600" b="1" spc="-50" dirty="0"/>
          </a:p>
        </p:txBody>
      </p:sp>
      <p:sp>
        <p:nvSpPr>
          <p:cNvPr id="3" name="Segnaposto contenuto 2"/>
          <p:cNvSpPr>
            <a:spLocks noGrp="1"/>
          </p:cNvSpPr>
          <p:nvPr>
            <p:ph idx="1"/>
          </p:nvPr>
        </p:nvSpPr>
        <p:spPr/>
        <p:txBody>
          <a:bodyPr>
            <a:noAutofit/>
          </a:bodyPr>
          <a:lstStyle/>
          <a:p>
            <a:pPr algn="just">
              <a:buNone/>
            </a:pPr>
            <a:r>
              <a:rPr lang="it-IT" sz="2200" dirty="0" smtClean="0"/>
              <a:t>1. Entro trenta giorni dalla data di entrata in vigore del presente decreto, il Ministro dell'economia e delle finanze e il Ministro del lavoro e delle politiche sociali stipulano con l'associazione bancaria italiana un accordo quadro per definire, in particolare, il tasso di interesse da corrispondere sul finanziamento, in relazione all’evoluzione dei parametri di riferimento, i termini e le modalità di adesione da parte degli istituti finanziatori nonché le specifiche tecniche e di sicurezza dei flussi informativi tra INPS, istituti finanziatori e imprese assicurative.</a:t>
            </a:r>
          </a:p>
          <a:p>
            <a:pPr algn="just">
              <a:buNone/>
            </a:pPr>
            <a:r>
              <a:rPr lang="it-IT" sz="2200" dirty="0" smtClean="0"/>
              <a:t>2. Entro trenta giorni dalla data di entrata in vigore del presente decreto, il Ministro dell'economia e delle finanze e il Ministro del lavoro e delle politiche sociali stipulano con l'associazione nazionale</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37</a:t>
            </a:fld>
            <a:endParaRPr lang="it-IT" b="1" dirty="0">
              <a:solidFill>
                <a:schemeClr val="bg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spc="-90" dirty="0" smtClean="0"/>
              <a:t>ACCORDI QUADRO CON GLI ISTITUTI FINANZIATORI E LE IMPRESE ASSICURATIVE 1</a:t>
            </a:r>
            <a:endParaRPr lang="it-IT" sz="3600" b="1" spc="-90" dirty="0"/>
          </a:p>
        </p:txBody>
      </p:sp>
      <p:sp>
        <p:nvSpPr>
          <p:cNvPr id="3" name="Segnaposto contenuto 2"/>
          <p:cNvSpPr>
            <a:spLocks noGrp="1"/>
          </p:cNvSpPr>
          <p:nvPr>
            <p:ph idx="1"/>
          </p:nvPr>
        </p:nvSpPr>
        <p:spPr/>
        <p:txBody>
          <a:bodyPr>
            <a:noAutofit/>
          </a:bodyPr>
          <a:lstStyle/>
          <a:p>
            <a:pPr algn="just">
              <a:buNone/>
            </a:pPr>
            <a:r>
              <a:rPr lang="it-IT" sz="2200" dirty="0" smtClean="0"/>
              <a:t>	fra le imprese assicuratrici e altre imprese assicurative primarie un accordo quadro per definire, in particolare, la misura del premio assicurativo del rischio di premorienza, i termini e le modalità di adesione da parte delle imprese assicuratrici, le specifiche tecniche e di sicurezza dei flussi informativi tra INPS, istituti finanziatori e imprese assicurative.</a:t>
            </a:r>
          </a:p>
          <a:p>
            <a:pPr algn="just">
              <a:buNone/>
            </a:pPr>
            <a:r>
              <a:rPr lang="it-IT" sz="2200" dirty="0" smtClean="0"/>
              <a:t>3. Possono aderire all’accordo quadro di cui al comma 2 le imprese assicuratrici operanti in Italia da almeno 3 anni, che presentino fondi propri per un ammontare non inferiore al 140 per cento del </a:t>
            </a:r>
            <a:r>
              <a:rPr lang="it-IT" sz="2200" i="1" dirty="0" err="1" smtClean="0"/>
              <a:t>solvency</a:t>
            </a:r>
            <a:r>
              <a:rPr lang="it-IT" sz="2200" i="1" dirty="0" smtClean="0"/>
              <a:t> capital </a:t>
            </a:r>
            <a:r>
              <a:rPr lang="it-IT" sz="2200" i="1" dirty="0" err="1" smtClean="0"/>
              <a:t>requirement</a:t>
            </a:r>
            <a:r>
              <a:rPr lang="it-IT" sz="2200" i="1" dirty="0" smtClean="0"/>
              <a:t> determinato secondo la formula </a:t>
            </a:r>
            <a:r>
              <a:rPr lang="it-IT" sz="2200" dirty="0" smtClean="0"/>
              <a:t>standard, di cui alla direttiva n. 2009/138/CE del Parlamento europeo e del Consiglio del 25 novembre 2009, o secondo i propri</a:t>
            </a:r>
            <a:br>
              <a:rPr lang="it-IT" sz="2200" dirty="0" smtClean="0"/>
            </a:b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38</a:t>
            </a:fld>
            <a:endParaRPr lang="it-IT" b="1" dirty="0">
              <a:solidFill>
                <a:schemeClr val="bg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spc="-90" dirty="0" smtClean="0"/>
              <a:t>ACCORDI QUADRO CON GLI ISTITUTI FINANZIATORI E LE IMPRESE ASSICURATIVE 2</a:t>
            </a:r>
            <a:endParaRPr lang="it-IT" sz="3600" b="1" spc="-90" dirty="0"/>
          </a:p>
        </p:txBody>
      </p:sp>
      <p:sp>
        <p:nvSpPr>
          <p:cNvPr id="3" name="Segnaposto contenuto 2"/>
          <p:cNvSpPr>
            <a:spLocks noGrp="1"/>
          </p:cNvSpPr>
          <p:nvPr>
            <p:ph idx="1"/>
          </p:nvPr>
        </p:nvSpPr>
        <p:spPr/>
        <p:txBody>
          <a:bodyPr>
            <a:noAutofit/>
          </a:bodyPr>
          <a:lstStyle/>
          <a:p>
            <a:pPr algn="just">
              <a:buNone/>
            </a:pPr>
            <a:r>
              <a:rPr lang="it-IT" sz="2200" dirty="0" smtClean="0"/>
              <a:t>	modelli interni, se previamente autorizzati dall’Autorità di vigilanza.</a:t>
            </a:r>
          </a:p>
          <a:p>
            <a:pPr algn="just">
              <a:buNone/>
            </a:pPr>
            <a:r>
              <a:rPr lang="it-IT" sz="2200" dirty="0" smtClean="0"/>
              <a:t>4. Gli istituti finanziatori e le imprese assicurative aderenti agli accordi quadro possono, con successivo accordo di servizio stipulato con l’INPS, affidare all’ente previdenziale il compimento delle attività di loro competenza previste e disciplinate dall’articolo 1, commi da 166 a 178, della legge 11 dicembre 2016, n. 232, e dal presente decreto, relativamente alla domanda di APE, al perfezionamento dell’APE, alle eventuali modifiche contrattuali ai sensi degli accordi quadro, alla domanda di recesso o di estinzione anticipata, alla trasmissione delle informazioni periodiche, ai rapporti con il fondo di garanzia, ad eccezione di quelle che costituiscono esercizio del credito, di agenzia in attività finanziaria, di mediazione creditizia.</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39</a:t>
            </a:fld>
            <a:endParaRPr lang="it-IT"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SOGGETTI BENEFICIARI 1</a:t>
            </a:r>
            <a:endParaRPr lang="it-IT" b="1" dirty="0"/>
          </a:p>
        </p:txBody>
      </p:sp>
      <p:sp>
        <p:nvSpPr>
          <p:cNvPr id="3" name="Segnaposto contenuto 2"/>
          <p:cNvSpPr>
            <a:spLocks noGrp="1"/>
          </p:cNvSpPr>
          <p:nvPr>
            <p:ph idx="1"/>
          </p:nvPr>
        </p:nvSpPr>
        <p:spPr>
          <a:xfrm>
            <a:off x="457200" y="1600200"/>
            <a:ext cx="8229600" cy="4686319"/>
          </a:xfrm>
        </p:spPr>
        <p:txBody>
          <a:bodyPr>
            <a:noAutofit/>
          </a:bodyPr>
          <a:lstStyle/>
          <a:p>
            <a:pPr algn="just">
              <a:buFont typeface="Wingdings" pitchFamily="2" charset="2"/>
              <a:buChar char="Ø"/>
            </a:pPr>
            <a:r>
              <a:rPr lang="it-IT" sz="2200" dirty="0" smtClean="0"/>
              <a:t>Coloro che hanno maturato i requisiti in una data compresa tra il 1° maggio 2017 e la data di entrata in vigore del decreto, possono richiedere, entro  la data di entrata in vigore del decreto, la corresponsione di tutti i ratei arretrati maturati a decorrere dalla suddetta data di maturazione dei requisiti.</a:t>
            </a:r>
          </a:p>
          <a:p>
            <a:pPr algn="just">
              <a:buFont typeface="Wingdings" pitchFamily="2" charset="2"/>
              <a:buChar char="Ø"/>
            </a:pPr>
            <a:r>
              <a:rPr lang="it-IT" sz="2200" dirty="0" smtClean="0"/>
              <a:t>Non possono ottenere l’APE, i soggetti già titolari di un trattamento pensionistico diretto ai sensi dell’articolo 1, comma 167, della legge 11 dicembre 2016, n. 232.</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4</a:t>
            </a:fld>
            <a:endParaRPr lang="it-IT" b="1" dirty="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spc="-90" dirty="0" smtClean="0"/>
              <a:t>ACCORDI QUADRO CON GLI ISTITUTI FINANZIATORI E LE IMPRESE ASSICURATIVE 3</a:t>
            </a:r>
            <a:endParaRPr lang="it-IT" sz="3600" b="1" spc="-90" dirty="0"/>
          </a:p>
        </p:txBody>
      </p:sp>
      <p:sp>
        <p:nvSpPr>
          <p:cNvPr id="3" name="Segnaposto contenuto 2"/>
          <p:cNvSpPr>
            <a:spLocks noGrp="1"/>
          </p:cNvSpPr>
          <p:nvPr>
            <p:ph idx="1"/>
          </p:nvPr>
        </p:nvSpPr>
        <p:spPr/>
        <p:txBody>
          <a:bodyPr>
            <a:noAutofit/>
          </a:bodyPr>
          <a:lstStyle/>
          <a:p>
            <a:pPr algn="just">
              <a:buNone/>
            </a:pPr>
            <a:r>
              <a:rPr lang="it-IT" sz="2200" dirty="0" smtClean="0"/>
              <a:t>5. Gli istituti finanziatori e le imprese assicurative sottoscrittrici dell’accordo di servizio esonerano l’INPS da responsabilità contrattuale e extracontrattuale connessa allo svolgimento dei compiti affidati allo stesso ente con la stipula dell’accordo di servizio, eccetto dolo e colpa grave.</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40</a:t>
            </a:fld>
            <a:endParaRPr lang="it-IT" b="1" dirty="0">
              <a:solidFill>
                <a:schemeClr val="bg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ESTINZIONE ANTICIPATA DEL FINANZIAMENTO</a:t>
            </a:r>
            <a:endParaRPr lang="it-IT" sz="3600" b="1" dirty="0"/>
          </a:p>
        </p:txBody>
      </p:sp>
      <p:sp>
        <p:nvSpPr>
          <p:cNvPr id="3" name="Segnaposto contenuto 2"/>
          <p:cNvSpPr>
            <a:spLocks noGrp="1"/>
          </p:cNvSpPr>
          <p:nvPr>
            <p:ph idx="1"/>
          </p:nvPr>
        </p:nvSpPr>
        <p:spPr>
          <a:xfrm>
            <a:off x="500034" y="1500174"/>
            <a:ext cx="8229600" cy="4597401"/>
          </a:xfrm>
        </p:spPr>
        <p:txBody>
          <a:bodyPr>
            <a:noAutofit/>
          </a:bodyPr>
          <a:lstStyle/>
          <a:p>
            <a:pPr algn="just">
              <a:buFont typeface="Wingdings" pitchFamily="2" charset="2"/>
              <a:buChar char="Ø"/>
            </a:pPr>
            <a:r>
              <a:rPr lang="it-IT" sz="2200" dirty="0" smtClean="0"/>
              <a:t>I percettori dell’APE possono fare domanda di estinzione anticipata parziale o totale del finanziamento all’istituto finanziatore tramite il sito istituzionale dell’INPS. L’estinzione anticipata totale comporta l’estinzione della relativa copertura assicurativa e della relativa garanzia del fondo. Qualora l’estinzione anticipata totale intervenga nella fase di erogazione del finanziamento, la domanda di pensione di vecchiaia si intende priva di effetti.</a:t>
            </a:r>
          </a:p>
          <a:p>
            <a:pPr algn="just">
              <a:buFont typeface="Wingdings" pitchFamily="2" charset="2"/>
              <a:buChar char="Ø"/>
            </a:pPr>
            <a:r>
              <a:rPr lang="it-IT" sz="2200" dirty="0" smtClean="0"/>
              <a:t>A seguito della presentazione della domanda di estinzione anticipata, l’istituto finanziatore determina l’importo da restituire e lo comunica al richiedente. In caso di estinzione anticipata parziale, l’istituto finanziatore comunica all’INPS,  che ne informa il richiedente, e all’impresa assicuratrice, il nuovo piano di</a:t>
            </a:r>
            <a:br>
              <a:rPr lang="it-IT" sz="2200" dirty="0" smtClean="0"/>
            </a:b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41</a:t>
            </a:fld>
            <a:endParaRPr lang="it-IT" b="1" dirty="0">
              <a:solidFill>
                <a:schemeClr val="bg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ESTINZIONE ANTICIPATA DEL FINANZIAMENTO 1</a:t>
            </a:r>
            <a:endParaRPr lang="it-IT" sz="3600" b="1" dirty="0"/>
          </a:p>
        </p:txBody>
      </p:sp>
      <p:sp>
        <p:nvSpPr>
          <p:cNvPr id="3" name="Segnaposto contenuto 2"/>
          <p:cNvSpPr>
            <a:spLocks noGrp="1"/>
          </p:cNvSpPr>
          <p:nvPr>
            <p:ph idx="1"/>
          </p:nvPr>
        </p:nvSpPr>
        <p:spPr>
          <a:xfrm>
            <a:off x="500034" y="1500174"/>
            <a:ext cx="8229600" cy="4597401"/>
          </a:xfrm>
        </p:spPr>
        <p:txBody>
          <a:bodyPr>
            <a:noAutofit/>
          </a:bodyPr>
          <a:lstStyle/>
          <a:p>
            <a:pPr algn="just">
              <a:buNone/>
            </a:pPr>
            <a:r>
              <a:rPr lang="it-IT" sz="2200" dirty="0" smtClean="0"/>
              <a:t>	ammortamento e l’importo della nuova rata di ammortamento da trattenere sulla pensione.</a:t>
            </a:r>
          </a:p>
          <a:p>
            <a:pPr algn="just">
              <a:buFont typeface="Wingdings" pitchFamily="2" charset="2"/>
              <a:buChar char="Ø"/>
            </a:pPr>
            <a:r>
              <a:rPr lang="it-IT" sz="2200" spc="-50" dirty="0" smtClean="0"/>
              <a:t>L’estinzione anticipata si perfeziona con il pagamento dell’importo da restituire, da parte del richiedente, in un’unica soluzione, entro trenta giorni dalla comunicazione dell’istituto finanziatore di cui al comma 2. In caso di estinzione anticipata parziale, è previsto il pagamento di un indennizzo a ristoro dei costi amministrativi e di gestione.</a:t>
            </a:r>
          </a:p>
          <a:p>
            <a:pPr algn="just">
              <a:buFont typeface="Wingdings" pitchFamily="2" charset="2"/>
              <a:buChar char="Ø"/>
            </a:pPr>
            <a:r>
              <a:rPr lang="it-IT" sz="2200" dirty="0" smtClean="0"/>
              <a:t>A seguito dell’estinzione anticipata totale, l’istituto finanziatore trasmette all’impresa assicuratrice la comunicazione di avvenuta estinzione e all’INPS la comunicazione di avvenuta estinzione e la relativa liberatoria. L’INPS provvede a interrompere la trattenuta sul primo rateo di pensione utile.</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42</a:t>
            </a:fld>
            <a:endParaRPr lang="it-IT" b="1" dirty="0">
              <a:solidFill>
                <a:schemeClr val="bg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ESTINZIONE ANTICIPATA DEL FINANZIAMENTO 2</a:t>
            </a:r>
            <a:endParaRPr lang="it-IT" sz="3600" b="1" dirty="0"/>
          </a:p>
        </p:txBody>
      </p:sp>
      <p:sp>
        <p:nvSpPr>
          <p:cNvPr id="3" name="Segnaposto contenuto 2"/>
          <p:cNvSpPr>
            <a:spLocks noGrp="1"/>
          </p:cNvSpPr>
          <p:nvPr>
            <p:ph idx="1"/>
          </p:nvPr>
        </p:nvSpPr>
        <p:spPr>
          <a:xfrm>
            <a:off x="500034" y="1500174"/>
            <a:ext cx="8229600" cy="4597401"/>
          </a:xfrm>
        </p:spPr>
        <p:txBody>
          <a:bodyPr>
            <a:noAutofit/>
          </a:bodyPr>
          <a:lstStyle/>
          <a:p>
            <a:pPr algn="just">
              <a:buFont typeface="Wingdings" pitchFamily="2" charset="2"/>
              <a:buChar char="Ø"/>
            </a:pPr>
            <a:r>
              <a:rPr lang="it-IT" sz="2200" dirty="0" smtClean="0"/>
              <a:t>A seguito dell’estinzione anticipata, l’impresa assicuratrice rimborsa al richiedente la parte di premio non goduta, secondo le modalità e i termini stabiliti nell’accordo quadro.</a:t>
            </a:r>
          </a:p>
          <a:p>
            <a:pPr algn="just">
              <a:buFont typeface="Wingdings" pitchFamily="2" charset="2"/>
              <a:buChar char="Ø"/>
            </a:pPr>
            <a:r>
              <a:rPr lang="it-IT" sz="2200" dirty="0" smtClean="0"/>
              <a:t>A seguito dell’estinzione anticipata, il fondo di garanzia rimborsa al richiedente la quota parte non goduta della commissione per l’accesso al fondo.</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43</a:t>
            </a:fld>
            <a:endParaRPr lang="it-IT" b="1" dirty="0">
              <a:solidFill>
                <a:schemeClr val="bg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spc="-100" dirty="0" smtClean="0"/>
              <a:t>CONDIZIONI E MODALITÀ </a:t>
            </a:r>
            <a:r>
              <a:rPr lang="it-IT" sz="3600" b="1" spc="-100" dirty="0" err="1" smtClean="0"/>
              <a:t>DI</a:t>
            </a:r>
            <a:r>
              <a:rPr lang="it-IT" sz="3600" b="1" spc="-100" dirty="0" smtClean="0"/>
              <a:t> FUNZIONAMENTO DEL FONDO </a:t>
            </a:r>
            <a:r>
              <a:rPr lang="it-IT" sz="3600" b="1" spc="-100" dirty="0" err="1" smtClean="0"/>
              <a:t>DI</a:t>
            </a:r>
            <a:r>
              <a:rPr lang="it-IT" sz="3600" b="1" spc="-100" dirty="0" smtClean="0"/>
              <a:t> GARANZIA</a:t>
            </a:r>
            <a:endParaRPr lang="it-IT" sz="3600" b="1" spc="-100" dirty="0"/>
          </a:p>
        </p:txBody>
      </p:sp>
      <p:sp>
        <p:nvSpPr>
          <p:cNvPr id="3" name="Segnaposto contenuto 2"/>
          <p:cNvSpPr>
            <a:spLocks noGrp="1"/>
          </p:cNvSpPr>
          <p:nvPr>
            <p:ph idx="1"/>
          </p:nvPr>
        </p:nvSpPr>
        <p:spPr/>
        <p:txBody>
          <a:bodyPr>
            <a:normAutofit fontScale="70000" lnSpcReduction="20000"/>
          </a:bodyPr>
          <a:lstStyle/>
          <a:p>
            <a:pPr algn="just">
              <a:buFont typeface="Wingdings" pitchFamily="2" charset="2"/>
              <a:buChar char="q"/>
            </a:pPr>
            <a:r>
              <a:rPr lang="it-IT" dirty="0" smtClean="0"/>
              <a:t>Il fondo di garanzia garantisce l’80 per cento del debito residuo.</a:t>
            </a:r>
          </a:p>
          <a:p>
            <a:pPr algn="just">
              <a:buFont typeface="Wingdings" pitchFamily="2" charset="2"/>
              <a:buChar char="q"/>
            </a:pPr>
            <a:r>
              <a:rPr lang="it-IT" dirty="0" smtClean="0"/>
              <a:t>Il fondo costituisce patrimonio autonomo e separato, rispetto a quello del gestore, e opera nei limiti delle risorse disponibili e fino ad esaurimento delle stesse.</a:t>
            </a:r>
          </a:p>
          <a:p>
            <a:pPr algn="just">
              <a:buFont typeface="Wingdings" pitchFamily="2" charset="2"/>
              <a:buChar char="q"/>
            </a:pPr>
            <a:r>
              <a:rPr lang="it-IT" dirty="0" smtClean="0"/>
              <a:t>La concessione della garanzia è subordinata all’avvenuto pagamento della commissione di accesso al fondo pari all’1,6 per cento dell’importo di ciascun Finanziamento.</a:t>
            </a:r>
          </a:p>
          <a:p>
            <a:pPr algn="just">
              <a:buFont typeface="Wingdings" pitchFamily="2" charset="2"/>
              <a:buChar char="q"/>
            </a:pPr>
            <a:r>
              <a:rPr lang="it-IT" dirty="0" smtClean="0"/>
              <a:t>Ai fini di una sana e prudente gestione delle risorse finanziarie assegnate, il gestore effettua un accantonamento a copertura del rischio di importo non inferiore a quello della commissione di accesso. All’atto della ricezione della richiesta di intervento del fondo il gestore provvede ad accantonare un ammontare corrispondente all’importo del debito residuo garantito per il quale è stato richiesto l’intervento del fondo.</a:t>
            </a:r>
            <a:endParaRPr lang="it-IT"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44</a:t>
            </a:fld>
            <a:endParaRPr lang="it-IT" b="1" dirty="0">
              <a:solidFill>
                <a:schemeClr val="bg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ATTIVAZIONE DELLA GARANZIA </a:t>
            </a:r>
            <a:br>
              <a:rPr lang="it-IT" sz="3600" b="1" dirty="0" smtClean="0"/>
            </a:br>
            <a:r>
              <a:rPr lang="it-IT" sz="3600" b="1" dirty="0" smtClean="0"/>
              <a:t>DEL FONDO</a:t>
            </a:r>
            <a:endParaRPr lang="it-IT" sz="3600" b="1" dirty="0"/>
          </a:p>
        </p:txBody>
      </p:sp>
      <p:sp>
        <p:nvSpPr>
          <p:cNvPr id="3" name="Segnaposto contenuto 2"/>
          <p:cNvSpPr>
            <a:spLocks noGrp="1"/>
          </p:cNvSpPr>
          <p:nvPr>
            <p:ph idx="1"/>
          </p:nvPr>
        </p:nvSpPr>
        <p:spPr>
          <a:xfrm>
            <a:off x="500034" y="1500174"/>
            <a:ext cx="8229600" cy="4525963"/>
          </a:xfrm>
        </p:spPr>
        <p:txBody>
          <a:bodyPr>
            <a:normAutofit fontScale="70000" lnSpcReduction="20000"/>
          </a:bodyPr>
          <a:lstStyle/>
          <a:p>
            <a:pPr marL="358775" indent="-358775" algn="just">
              <a:buNone/>
            </a:pPr>
            <a:r>
              <a:rPr lang="it-IT" dirty="0" smtClean="0"/>
              <a:t>1. 	La garanzia del fondo può essere attivata nei seguenti casi:</a:t>
            </a:r>
          </a:p>
          <a:p>
            <a:pPr marL="358775" indent="-358775" algn="just">
              <a:buNone/>
            </a:pPr>
            <a:r>
              <a:rPr lang="it-IT" dirty="0" smtClean="0"/>
              <a:t>      </a:t>
            </a:r>
            <a:r>
              <a:rPr lang="it-IT" b="1" dirty="0" smtClean="0"/>
              <a:t>a) </a:t>
            </a:r>
            <a:r>
              <a:rPr lang="it-IT" dirty="0" smtClean="0"/>
              <a:t>ove sia revocata la pensione da parte dell’INPS;</a:t>
            </a:r>
          </a:p>
          <a:p>
            <a:pPr marL="358775" indent="-358775" algn="just">
              <a:buNone/>
            </a:pPr>
            <a:r>
              <a:rPr lang="it-IT" b="1" dirty="0" smtClean="0"/>
              <a:t>      b) </a:t>
            </a:r>
            <a:r>
              <a:rPr lang="it-IT" dirty="0" smtClean="0"/>
              <a:t>qualora l’ammontare totale delle rate di ammortamento dell’APE non corrisposte all’istituto finanziatore risulti superiore a 200 euro e siano trascorsi centottanta giorni dalla data di scadenza dell’ultima rata che ha concorso al superamento del limite di 200 euro;</a:t>
            </a:r>
          </a:p>
          <a:p>
            <a:pPr marL="358775" indent="-358775" algn="just">
              <a:buNone/>
            </a:pPr>
            <a:r>
              <a:rPr lang="it-IT" b="1" dirty="0" smtClean="0"/>
              <a:t>      c) </a:t>
            </a:r>
            <a:r>
              <a:rPr lang="it-IT" dirty="0" smtClean="0"/>
              <a:t>ove l’impresa assicuratrice non adempia all'obbligazione assunta in caso di premorienza del richiedente dell’APE; </a:t>
            </a:r>
          </a:p>
          <a:p>
            <a:pPr marL="358775" indent="-358775" algn="just">
              <a:buNone/>
            </a:pPr>
            <a:r>
              <a:rPr lang="it-IT" b="1" dirty="0" smtClean="0"/>
              <a:t>      d)</a:t>
            </a:r>
            <a:r>
              <a:rPr lang="it-IT" dirty="0" smtClean="0"/>
              <a:t> qualora il soggetto finanziatore, che non è stato tempestivamente informato del decesso del richiedente l’APE, ai sensi dell’articolo 10 comma 3, abbia erogato successivamente al decesso quote mensili di APE e non le abbia recuperate nei centottanta giorni successivi.</a:t>
            </a:r>
            <a:endParaRPr lang="it-IT"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45</a:t>
            </a:fld>
            <a:endParaRPr lang="it-IT" b="1" dirty="0">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INEFFICACIA DELLA GARANZIA</a:t>
            </a:r>
            <a:endParaRPr lang="it-IT" sz="3600" b="1" dirty="0"/>
          </a:p>
        </p:txBody>
      </p:sp>
      <p:sp>
        <p:nvSpPr>
          <p:cNvPr id="3" name="Segnaposto contenuto 2"/>
          <p:cNvSpPr>
            <a:spLocks noGrp="1"/>
          </p:cNvSpPr>
          <p:nvPr>
            <p:ph idx="1"/>
          </p:nvPr>
        </p:nvSpPr>
        <p:spPr/>
        <p:txBody>
          <a:bodyPr>
            <a:normAutofit/>
          </a:bodyPr>
          <a:lstStyle/>
          <a:p>
            <a:pPr marL="358775" indent="-358775" algn="just">
              <a:buFont typeface="Wingdings" pitchFamily="2" charset="2"/>
              <a:buChar char="v"/>
            </a:pPr>
            <a:r>
              <a:rPr lang="it-IT" sz="2200" dirty="0" smtClean="0"/>
              <a:t>La garanzia del fondo è inefficace qualora risulti che sia stata concessa sulla base di dati, notizie o dichiarazioni mendaci, inesatte o reticenti, se quantitativamente e qualitativamente rilevanti ai fini dell’ammissibilità all’intervento del fondo, ove risulti che tale non veridicità di dati, notizie o dichiarazioni era nota all’istituto finanziatore.</a:t>
            </a:r>
          </a:p>
          <a:p>
            <a:pPr marL="358775" indent="-358775" algn="just">
              <a:buFont typeface="Wingdings" pitchFamily="2" charset="2"/>
              <a:buChar char="v"/>
            </a:pPr>
            <a:r>
              <a:rPr lang="it-IT" sz="2200" dirty="0" smtClean="0"/>
              <a:t>Il gestore, rilevata la circostanza che potrebbe dar luogo alla inefficacia della garanzia o alla decadenza ai sensi del presente decreto, comunica al richiedente ed all’istituto finanziatore, entro il termine di trenta giorni, l’avvio del relativo procedimento.</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46</a:t>
            </a:fld>
            <a:endParaRPr lang="it-IT"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SOGGETTI BENEFICIARI 2</a:t>
            </a:r>
            <a:endParaRPr lang="it-IT" b="1" dirty="0"/>
          </a:p>
        </p:txBody>
      </p:sp>
      <p:sp>
        <p:nvSpPr>
          <p:cNvPr id="3" name="Segnaposto contenuto 2"/>
          <p:cNvSpPr>
            <a:spLocks noGrp="1"/>
          </p:cNvSpPr>
          <p:nvPr>
            <p:ph idx="1"/>
          </p:nvPr>
        </p:nvSpPr>
        <p:spPr>
          <a:xfrm>
            <a:off x="457200" y="1600200"/>
            <a:ext cx="8229600" cy="4686319"/>
          </a:xfrm>
        </p:spPr>
        <p:txBody>
          <a:bodyPr>
            <a:noAutofit/>
          </a:bodyPr>
          <a:lstStyle/>
          <a:p>
            <a:pPr algn="just">
              <a:buFont typeface="Wingdings" pitchFamily="2" charset="2"/>
              <a:buChar char="Ø"/>
            </a:pPr>
            <a:r>
              <a:rPr lang="it-IT" sz="2200" dirty="0" smtClean="0"/>
              <a:t>In caso di liquidazione di trattamenti pensionistici diretti prima del perfezionamento del diritto alla pensione di vecchiaia, l’erogazione dell’APE viene interrotta e l’istituto finanziatore comunica all’INPS il </a:t>
            </a:r>
            <a:r>
              <a:rPr lang="it-IT" sz="2200" dirty="0" err="1" smtClean="0"/>
              <a:t>pianodi</a:t>
            </a:r>
            <a:r>
              <a:rPr lang="it-IT" sz="2200" dirty="0" smtClean="0"/>
              <a:t> ammortamento rideterminato e l’importo della nuova rata di ammortamento da trattenere sulla pensione.</a:t>
            </a:r>
          </a:p>
          <a:p>
            <a:pPr algn="just">
              <a:buFont typeface="Wingdings" pitchFamily="2" charset="2"/>
              <a:buChar char="Ø"/>
            </a:pPr>
            <a:r>
              <a:rPr lang="it-IT" sz="2200" dirty="0" smtClean="0"/>
              <a:t>l’impresa assicuratrice rimborserà al soggetto richiedente la parte di premio non goduta, secondo le modalità e i termini stabiliti dall’accordo quadro di cui all’articolo 11, comma 2, e il fondo di garanzia corrisponderà la quota parte non utilizzata della commissione per l’accesso al fondo, secondo le modalità previste dalle istruzioni operative di cui all’articolo 19.</a:t>
            </a:r>
          </a:p>
          <a:p>
            <a:pPr algn="just">
              <a:buFont typeface="Wingdings" pitchFamily="2" charset="2"/>
              <a:buChar char="Ø"/>
            </a:pPr>
            <a:endParaRPr lang="it-IT" sz="1800" dirty="0" smtClean="0"/>
          </a:p>
          <a:p>
            <a:pPr algn="just">
              <a:buFont typeface="Wingdings" pitchFamily="2" charset="2"/>
              <a:buChar char="Ø"/>
            </a:pPr>
            <a:endParaRPr lang="it-IT" sz="1800" dirty="0" smtClean="0"/>
          </a:p>
          <a:p>
            <a:pPr algn="just">
              <a:buFont typeface="Wingdings" pitchFamily="2" charset="2"/>
              <a:buChar char="Ø"/>
            </a:pPr>
            <a:endParaRPr lang="it-IT" sz="1800" dirty="0" smtClean="0"/>
          </a:p>
          <a:p>
            <a:pPr algn="just">
              <a:buFont typeface="Wingdings" pitchFamily="2" charset="2"/>
              <a:buChar char="Ø"/>
            </a:pPr>
            <a:endParaRPr lang="it-IT" sz="1800" dirty="0" smtClean="0"/>
          </a:p>
          <a:p>
            <a:pPr algn="just">
              <a:buFont typeface="Wingdings" pitchFamily="2" charset="2"/>
              <a:buChar char="Ø"/>
            </a:pPr>
            <a:endParaRPr lang="it-IT" sz="1800" dirty="0" smtClean="0"/>
          </a:p>
          <a:p>
            <a:pPr algn="just">
              <a:buFont typeface="Wingdings" pitchFamily="2" charset="2"/>
              <a:buChar char="Ø"/>
            </a:pPr>
            <a:endParaRPr lang="it-IT" sz="1800" dirty="0" smtClean="0"/>
          </a:p>
          <a:p>
            <a:pPr algn="just">
              <a:buFont typeface="Wingdings" pitchFamily="2" charset="2"/>
              <a:buChar char="Ø"/>
            </a:pPr>
            <a:endParaRPr lang="it-IT" sz="1800" dirty="0" smtClean="0"/>
          </a:p>
          <a:p>
            <a:pPr algn="just">
              <a:buFont typeface="Wingdings" pitchFamily="2" charset="2"/>
              <a:buChar char="Ø"/>
            </a:pPr>
            <a:endParaRPr lang="it-IT" sz="1800" dirty="0" smtClean="0"/>
          </a:p>
          <a:p>
            <a:pPr algn="just">
              <a:buFont typeface="Wingdings" pitchFamily="2" charset="2"/>
              <a:buChar char="Ø"/>
            </a:pPr>
            <a:endParaRPr lang="it-IT" sz="18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5</a:t>
            </a:fld>
            <a:endParaRPr lang="it-IT" b="1"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DOMANDA CERTIFICAZIONE DIRITTO</a:t>
            </a:r>
            <a:endParaRPr lang="it-IT" b="1" dirty="0"/>
          </a:p>
        </p:txBody>
      </p:sp>
      <p:sp>
        <p:nvSpPr>
          <p:cNvPr id="3" name="Segnaposto contenuto 2"/>
          <p:cNvSpPr>
            <a:spLocks noGrp="1"/>
          </p:cNvSpPr>
          <p:nvPr>
            <p:ph idx="1"/>
          </p:nvPr>
        </p:nvSpPr>
        <p:spPr/>
        <p:txBody>
          <a:bodyPr>
            <a:normAutofit/>
          </a:bodyPr>
          <a:lstStyle/>
          <a:p>
            <a:pPr algn="just">
              <a:buFont typeface="Wingdings" pitchFamily="2" charset="2"/>
              <a:buChar char="q"/>
            </a:pPr>
            <a:r>
              <a:rPr lang="it-IT" sz="2200" dirty="0" smtClean="0"/>
              <a:t>La domanda di certificazione del diritto all’APE presentata dal soggetto richiedente all’INPS direttamente o attraverso un intermediario autorizzato, specificamente delegato dal richiedente, rispetto al quale l’INPS verifica la validità della delega. </a:t>
            </a:r>
          </a:p>
          <a:p>
            <a:pPr algn="just">
              <a:buFont typeface="Wingdings" pitchFamily="2" charset="2"/>
              <a:buChar char="q"/>
            </a:pPr>
            <a:r>
              <a:rPr lang="it-IT" sz="2200" dirty="0" smtClean="0"/>
              <a:t>La domanda, predisposta secondo il modello previsto, è inviata secondo le modalità previste dall’articolo 1, comma 168,della legge 11 dicembre 2016, n. 232. </a:t>
            </a:r>
          </a:p>
          <a:p>
            <a:pPr algn="just">
              <a:buFont typeface="Wingdings" pitchFamily="2" charset="2"/>
              <a:buChar char="q"/>
            </a:pPr>
            <a:r>
              <a:rPr lang="it-IT" sz="2200" dirty="0" smtClean="0"/>
              <a:t>Al richiedente è rilasciata l’informativa ai sensi dell’articolo 13 del decreto legislativo 30 giugno 2003, n. 196</a:t>
            </a:r>
            <a:endParaRPr lang="it-IT" sz="2200" dirty="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6</a:t>
            </a:fld>
            <a:endParaRPr lang="it-IT"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b="1" dirty="0" smtClean="0"/>
              <a:t>CERTIFICAZIONE DIRITTO ALL’APE</a:t>
            </a:r>
            <a:endParaRPr lang="it-IT" sz="4000" b="1" dirty="0"/>
          </a:p>
        </p:txBody>
      </p:sp>
      <p:sp>
        <p:nvSpPr>
          <p:cNvPr id="3" name="Segnaposto contenuto 2"/>
          <p:cNvSpPr>
            <a:spLocks noGrp="1"/>
          </p:cNvSpPr>
          <p:nvPr>
            <p:ph idx="1"/>
          </p:nvPr>
        </p:nvSpPr>
        <p:spPr>
          <a:xfrm>
            <a:off x="500034" y="1500175"/>
            <a:ext cx="8229600" cy="4071965"/>
          </a:xfrm>
        </p:spPr>
        <p:txBody>
          <a:bodyPr>
            <a:noAutofit/>
          </a:bodyPr>
          <a:lstStyle/>
          <a:p>
            <a:pPr algn="just">
              <a:buFont typeface="Wingdings" pitchFamily="2" charset="2"/>
              <a:buChar char="q"/>
            </a:pPr>
            <a:r>
              <a:rPr lang="it-IT" sz="2200" dirty="0" smtClean="0"/>
              <a:t>Entro sessanta giorni dalla ricezione della domanda di certificazione del diritto all’APE, l’INPS comunica al richiedente per via telematica tramite il sito istituzionale, nella sezione riservata al richiedente e con contestuale invio dell’avviso di comunicazione di avvenuta pubblicazione all’indirizzo di posta elettronica fornito dal richiedente nella domanda di certificazione:</a:t>
            </a:r>
          </a:p>
          <a:p>
            <a:pPr algn="just">
              <a:buNone/>
            </a:pPr>
            <a:r>
              <a:rPr lang="it-IT" sz="2200" b="1" dirty="0" smtClean="0"/>
              <a:t>	a) </a:t>
            </a:r>
            <a:r>
              <a:rPr lang="it-IT" sz="2200" dirty="0" smtClean="0"/>
              <a:t>Accettazione della domanda,qualora sia accertato il possesso dei requisiti di cui ai commi 1, 2 e 3 dell’’articolo 3. In tal caso, l’INPS comunica al soggetto richiedente la data di maturazione dei requisiti anagrafici per la domanda di APE di cui all’articolo 3, nonché gli importi minimo e massimo della quota mensile di APE ottenibile.</a:t>
            </a:r>
          </a:p>
          <a:p>
            <a:pPr algn="just">
              <a:buNone/>
            </a:pPr>
            <a:r>
              <a:rPr lang="it-IT" sz="2200" dirty="0" smtClean="0"/>
              <a:t>       </a:t>
            </a:r>
            <a:r>
              <a:rPr lang="it-IT" sz="2200" b="1" dirty="0" smtClean="0"/>
              <a:t> </a:t>
            </a:r>
            <a:endParaRPr lang="it-IT" sz="2200" i="1" dirty="0" smtClean="0"/>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7</a:t>
            </a:fld>
            <a:endParaRPr lang="it-IT" b="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b="1" dirty="0" smtClean="0"/>
              <a:t>CERTIFICAZIONE DIRITTO ALL’APE 2</a:t>
            </a:r>
            <a:endParaRPr lang="it-IT" sz="4000" b="1" dirty="0"/>
          </a:p>
        </p:txBody>
      </p:sp>
      <p:sp>
        <p:nvSpPr>
          <p:cNvPr id="3" name="Segnaposto contenuto 2"/>
          <p:cNvSpPr>
            <a:spLocks noGrp="1"/>
          </p:cNvSpPr>
          <p:nvPr>
            <p:ph idx="1"/>
          </p:nvPr>
        </p:nvSpPr>
        <p:spPr>
          <a:xfrm>
            <a:off x="500034" y="1500175"/>
            <a:ext cx="8229600" cy="4071965"/>
          </a:xfrm>
        </p:spPr>
        <p:txBody>
          <a:bodyPr>
            <a:noAutofit/>
          </a:bodyPr>
          <a:lstStyle/>
          <a:p>
            <a:pPr algn="just">
              <a:buNone/>
            </a:pPr>
            <a:r>
              <a:rPr lang="it-IT" sz="2200" b="1" dirty="0" smtClean="0"/>
              <a:t>	b) </a:t>
            </a:r>
            <a:r>
              <a:rPr lang="it-IT" sz="2200" dirty="0" smtClean="0"/>
              <a:t>il rigetto della domanda, qualora non sia accertato il possesso dei requisiti e delle condizioni di cui all’articolo 3 commi 1, 2 e 3 .</a:t>
            </a:r>
          </a:p>
          <a:p>
            <a:pPr algn="just">
              <a:buFont typeface="Wingdings" pitchFamily="2" charset="2"/>
              <a:buChar char="q"/>
            </a:pPr>
            <a:r>
              <a:rPr lang="it-IT" sz="2200" dirty="0" smtClean="0"/>
              <a:t>La certificazione del diritto all’APE è effettuata tenendo conto delle disposizioni e condizioni vigenti al momento della domanda di certificazione, sulla base degli elementi e delle informazioni presenti negli archivi dell’INPS. ART. 6 (</a:t>
            </a:r>
            <a:r>
              <a:rPr lang="it-IT" sz="2200" i="1" dirty="0" smtClean="0"/>
              <a:t>Importo minimo e massimo del diritto di APE ottenibile)</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8</a:t>
            </a:fld>
            <a:endParaRPr lang="it-IT" b="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IMPORTO MINIMO E MASSIMO DEL DIRITTO DELL’APE OTTENIBILE</a:t>
            </a:r>
            <a:endParaRPr lang="it-IT" sz="3600" b="1" dirty="0"/>
          </a:p>
        </p:txBody>
      </p:sp>
      <p:sp>
        <p:nvSpPr>
          <p:cNvPr id="3" name="Segnaposto contenuto 2"/>
          <p:cNvSpPr>
            <a:spLocks noGrp="1"/>
          </p:cNvSpPr>
          <p:nvPr>
            <p:ph idx="1"/>
          </p:nvPr>
        </p:nvSpPr>
        <p:spPr>
          <a:xfrm>
            <a:off x="457200" y="1600201"/>
            <a:ext cx="8229600" cy="4114816"/>
          </a:xfrm>
        </p:spPr>
        <p:txBody>
          <a:bodyPr>
            <a:noAutofit/>
          </a:bodyPr>
          <a:lstStyle/>
          <a:p>
            <a:pPr algn="just">
              <a:buFont typeface="+mj-lt"/>
              <a:buAutoNum type="arabicPeriod"/>
            </a:pPr>
            <a:r>
              <a:rPr lang="it-IT" sz="2200" dirty="0" smtClean="0"/>
              <a:t>L’importo minimo della quota di APE ottenibile è pari a </a:t>
            </a:r>
            <a:r>
              <a:rPr lang="it-IT" sz="2200" b="1" dirty="0" smtClean="0"/>
              <a:t>150 euro mensili.</a:t>
            </a:r>
          </a:p>
          <a:p>
            <a:pPr algn="just">
              <a:buFont typeface="+mj-lt"/>
              <a:buAutoNum type="arabicPeriod"/>
            </a:pPr>
            <a:r>
              <a:rPr lang="it-IT" sz="2200" spc="-20" dirty="0" smtClean="0"/>
              <a:t>Ai fini della determinazione dell’importo massimo della quota mensile di APE ottenibile, l’INPS determina l’importo mensile del trattamento pensionistico al lordo dell’imposta sul reddito delle persone fisiche calcolato sulla base dei coefficienti di trasformazione vigenti alla data della domanda di APE, e relativi all’età posseduta alla stessa data per i soggetti con anzianità contributiva dal 1° gennaio 1996 e relativi all’età di pensionamento di vecchiaia per i soggetti con anzianità contributiva al 31 dicembre 1995. A tal fine, il calcolo dell’importo mensile del trattamento pensionistico deve essere effettuato sulla base degli elementi  presenti negli archivi dell’INPS.</a:t>
            </a:r>
          </a:p>
        </p:txBody>
      </p:sp>
      <p:sp>
        <p:nvSpPr>
          <p:cNvPr id="5" name="Segnaposto numero diapositiva 4"/>
          <p:cNvSpPr>
            <a:spLocks noGrp="1"/>
          </p:cNvSpPr>
          <p:nvPr>
            <p:ph type="sldNum" sz="quarter" idx="12"/>
          </p:nvPr>
        </p:nvSpPr>
        <p:spPr/>
        <p:txBody>
          <a:bodyPr/>
          <a:lstStyle/>
          <a:p>
            <a:fld id="{FD15782F-0B57-484B-99A2-F131A73237F1}" type="slidenum">
              <a:rPr lang="it-IT" b="1" smtClean="0">
                <a:solidFill>
                  <a:schemeClr val="bg1"/>
                </a:solidFill>
              </a:rPr>
              <a:pPr/>
              <a:t>9</a:t>
            </a:fld>
            <a:endParaRPr lang="it-IT" b="1" dirty="0">
              <a:solidFill>
                <a:schemeClr val="bg1"/>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2081</Words>
  <Application>Microsoft Office PowerPoint</Application>
  <PresentationFormat>Presentazione su schermo (4:3)</PresentationFormat>
  <Paragraphs>218</Paragraphs>
  <Slides>46</Slides>
  <Notes>2</Notes>
  <HiddenSlides>0</HiddenSlides>
  <MMClips>0</MMClips>
  <ScaleCrop>false</ScaleCrop>
  <HeadingPairs>
    <vt:vector size="4" baseType="variant">
      <vt:variant>
        <vt:lpstr>Tema</vt:lpstr>
      </vt:variant>
      <vt:variant>
        <vt:i4>1</vt:i4>
      </vt:variant>
      <vt:variant>
        <vt:lpstr>Titoli diapositive</vt:lpstr>
      </vt:variant>
      <vt:variant>
        <vt:i4>46</vt:i4>
      </vt:variant>
    </vt:vector>
  </HeadingPairs>
  <TitlesOfParts>
    <vt:vector size="47" baseType="lpstr">
      <vt:lpstr>Tema di Office</vt:lpstr>
      <vt:lpstr>APE VOLONTARIO DPCM 08/09/2017</vt:lpstr>
      <vt:lpstr>APE VOLONTARIO</vt:lpstr>
      <vt:lpstr>SOGGETTI BENEFICIARI</vt:lpstr>
      <vt:lpstr>SOGGETTI BENEFICIARI 1</vt:lpstr>
      <vt:lpstr>SOGGETTI BENEFICIARI 2</vt:lpstr>
      <vt:lpstr>DOMANDA CERTIFICAZIONE DIRITTO</vt:lpstr>
      <vt:lpstr>CERTIFICAZIONE DIRITTO ALL’APE</vt:lpstr>
      <vt:lpstr>CERTIFICAZIONE DIRITTO ALL’APE 2</vt:lpstr>
      <vt:lpstr>IMPORTO MINIMO E MASSIMO DEL DIRITTO DELL’APE OTTENIBILE</vt:lpstr>
      <vt:lpstr>IMPORTO MINIMO E MASSIMO DEL DIRITTO DELL’APE OTTENIBILE 2</vt:lpstr>
      <vt:lpstr>IMPORTO MINIMO E MASSIMO DEL DIRITTO DELL’APE OTTENIBILE 3</vt:lpstr>
      <vt:lpstr>IMPORTO MINIMO E MASSIMO DEL DIRITTO DELL’APE OTTENIBILE 4</vt:lpstr>
      <vt:lpstr>IMPORTO MINIMO E MASSIMO DEL DIRITTO DELL’APE OTTENIBILE 5</vt:lpstr>
      <vt:lpstr>DOMANDA DI APE</vt:lpstr>
      <vt:lpstr>DOMANDA DI APE 2</vt:lpstr>
      <vt:lpstr>DOMANDA DI APE 3</vt:lpstr>
      <vt:lpstr>DOMANDA DI APE 4</vt:lpstr>
      <vt:lpstr>DOMANDA DI APE 5</vt:lpstr>
      <vt:lpstr>DOMANDA DI APE 6</vt:lpstr>
      <vt:lpstr>DOMANDA DI APE 7</vt:lpstr>
      <vt:lpstr>DOMANDA DI APE 8</vt:lpstr>
      <vt:lpstr>DOMANDA DI APE 9</vt:lpstr>
      <vt:lpstr>DOMANDA DI APE 10</vt:lpstr>
      <vt:lpstr>DOMANDA DI APE 11</vt:lpstr>
      <vt:lpstr>DOMANDA DI APE 12</vt:lpstr>
      <vt:lpstr>DOMANDA DI APE 13</vt:lpstr>
      <vt:lpstr>DOMANDA DI APE 14</vt:lpstr>
      <vt:lpstr>MANCATA ACCETTAZIONE DEL CONTRATTO DI FINANZIAMENTO</vt:lpstr>
      <vt:lpstr>MANCATA ACCETTAZIONE DEL CONTRATTO DI FINANZIAMENTO 1</vt:lpstr>
      <vt:lpstr>MANCATA ACCETTAZIONE DEL CONTRATTO DI FINANZIAMENTO 2</vt:lpstr>
      <vt:lpstr>OBBLIGHI DEGLI ISTITUTI FINANZIATORI E DELLE IMPRESE ASSICURATRICI</vt:lpstr>
      <vt:lpstr>OBBLIGHI DEGLI ISTITUTI FINANZIATORI E DELLE IMPRESE ASSICURATRICI 1</vt:lpstr>
      <vt:lpstr>OBBLIGHI DEGLI ISTITUTI FINANZIATORI E DELLE IMPRESE ASSICURATRICI 2</vt:lpstr>
      <vt:lpstr>OBBLIGHI DELL’INPS</vt:lpstr>
      <vt:lpstr>OBBLIGHI DELL’INPS 1</vt:lpstr>
      <vt:lpstr>OBBLIGHI DELL’INPS 2</vt:lpstr>
      <vt:lpstr>ACCORDI QUADRO CON GLI ISTITUTI FINANZIATORI E LE IMPRESE ASSICURATIVE</vt:lpstr>
      <vt:lpstr>ACCORDI QUADRO CON GLI ISTITUTI FINANZIATORI E LE IMPRESE ASSICURATIVE 1</vt:lpstr>
      <vt:lpstr>ACCORDI QUADRO CON GLI ISTITUTI FINANZIATORI E LE IMPRESE ASSICURATIVE 2</vt:lpstr>
      <vt:lpstr>ACCORDI QUADRO CON GLI ISTITUTI FINANZIATORI E LE IMPRESE ASSICURATIVE 3</vt:lpstr>
      <vt:lpstr>ESTINZIONE ANTICIPATA DEL FINANZIAMENTO</vt:lpstr>
      <vt:lpstr>ESTINZIONE ANTICIPATA DEL FINANZIAMENTO 1</vt:lpstr>
      <vt:lpstr>ESTINZIONE ANTICIPATA DEL FINANZIAMENTO 2</vt:lpstr>
      <vt:lpstr>CONDIZIONI E MODALITÀ DI FUNZIONAMENTO DEL FONDO DI GARANZIA</vt:lpstr>
      <vt:lpstr>ATTIVAZIONE DELLA GARANZIA  DEL FONDO</vt:lpstr>
      <vt:lpstr>INEFFICACIA DELLA GARANZIA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MassimilianoUsr</dc:creator>
  <cp:lastModifiedBy>MassimilianoUsr</cp:lastModifiedBy>
  <cp:revision>36</cp:revision>
  <dcterms:created xsi:type="dcterms:W3CDTF">2017-09-13T09:02:08Z</dcterms:created>
  <dcterms:modified xsi:type="dcterms:W3CDTF">2017-09-25T14:22:23Z</dcterms:modified>
</cp:coreProperties>
</file>