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1377" r:id="rId2"/>
    <p:sldId id="1431" r:id="rId3"/>
    <p:sldId id="1432" r:id="rId4"/>
    <p:sldId id="1426" r:id="rId5"/>
    <p:sldId id="1433" r:id="rId6"/>
    <p:sldId id="1434" r:id="rId7"/>
    <p:sldId id="1435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529E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A2C"/>
    <a:srgbClr val="732A13"/>
    <a:srgbClr val="C49500"/>
    <a:srgbClr val="00529E"/>
    <a:srgbClr val="344052"/>
    <a:srgbClr val="974710"/>
    <a:srgbClr val="636123"/>
    <a:srgbClr val="00529C"/>
    <a:srgbClr val="E6DC00"/>
    <a:srgbClr val="632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9886" autoAdjust="0"/>
  </p:normalViewPr>
  <p:slideViewPr>
    <p:cSldViewPr snapToObjects="1">
      <p:cViewPr>
        <p:scale>
          <a:sx n="100" d="100"/>
          <a:sy n="100" d="100"/>
        </p:scale>
        <p:origin x="-2034" y="-462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-1944" y="-11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701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t" anchorCtr="0" compatLnSpc="1">
            <a:prstTxWarp prst="textNoShape">
              <a:avLst/>
            </a:prstTxWarp>
          </a:bodyPr>
          <a:lstStyle>
            <a:lvl1pPr algn="l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it-IT" dirty="0"/>
              <a:t>Titolo presentazione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5851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t" anchorCtr="0" compatLnSpc="1">
            <a:prstTxWarp prst="textNoShape">
              <a:avLst/>
            </a:prstTxWarp>
          </a:bodyPr>
          <a:lstStyle>
            <a:lvl1pPr algn="r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8551C2-32D1-4A20-B24D-66953BD09C5A}" type="datetime1">
              <a:rPr lang="it-IT"/>
              <a:pPr>
                <a:defRPr/>
              </a:pPr>
              <a:t>09/11/2017</a:t>
            </a:fld>
            <a:endParaRPr lang="it-IT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6238" y="92662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b" anchorCtr="0" compatLnSpc="1">
            <a:prstTxWarp prst="textNoShape">
              <a:avLst/>
            </a:prstTxWarp>
          </a:bodyPr>
          <a:lstStyle>
            <a:lvl1pPr algn="l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it-IT" dirty="0"/>
              <a:t>Versione: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00464" y="92662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b" anchorCtr="0" compatLnSpc="1">
            <a:prstTxWarp prst="textNoShape">
              <a:avLst/>
            </a:prstTxWarp>
          </a:bodyPr>
          <a:lstStyle>
            <a:lvl1pPr algn="r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F5E15D-2AEB-455C-8B4A-36437923121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765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701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t" anchorCtr="0" compatLnSpc="1">
            <a:prstTxWarp prst="textNoShape">
              <a:avLst/>
            </a:prstTxWarp>
          </a:bodyPr>
          <a:lstStyle>
            <a:lvl1pPr algn="l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it-IT" dirty="0"/>
              <a:t>Titolo presentazione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t" anchorCtr="0" compatLnSpc="1">
            <a:prstTxWarp prst="textNoShape">
              <a:avLst/>
            </a:prstTxWarp>
          </a:bodyPr>
          <a:lstStyle>
            <a:lvl1pPr algn="r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9252CDB-9FA9-4023-8D90-2663CFAE1205}" type="datetime1">
              <a:rPr lang="it-IT"/>
              <a:pPr>
                <a:defRPr/>
              </a:pPr>
              <a:t>09/11/2017</a:t>
            </a:fld>
            <a:endParaRPr lang="it-IT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  <a:endParaRPr lang="it-IT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2701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b" anchorCtr="0" compatLnSpc="1">
            <a:prstTxWarp prst="textNoShape">
              <a:avLst/>
            </a:prstTxWarp>
          </a:bodyPr>
          <a:lstStyle>
            <a:lvl1pPr algn="l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it-IT" dirty="0"/>
              <a:t>Versione: 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53" tIns="46528" rIns="93053" bIns="46528" numCol="1" anchor="b" anchorCtr="0" compatLnSpc="1">
            <a:prstTxWarp prst="textNoShape">
              <a:avLst/>
            </a:prstTxWarp>
          </a:bodyPr>
          <a:lstStyle>
            <a:lvl1pPr algn="r" defTabSz="930256" eaLnBrk="0" hangingPunct="0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B2F667F-2FBD-4DE3-95C0-A98833E96FA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702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pertina + Imm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877991" y="4105202"/>
            <a:ext cx="40005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4878221" y="836613"/>
            <a:ext cx="4000500" cy="2387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25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4878221" y="3582916"/>
            <a:ext cx="4000500" cy="64633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26" name="Connettore diritto 25"/>
          <p:cNvCxnSpPr/>
          <p:nvPr/>
        </p:nvCxnSpPr>
        <p:spPr>
          <a:xfrm flipV="1">
            <a:off x="4586097" y="3351190"/>
            <a:ext cx="4000500" cy="14381"/>
          </a:xfrm>
          <a:prstGeom prst="line">
            <a:avLst/>
          </a:prstGeom>
          <a:ln w="254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4878221" y="5661025"/>
            <a:ext cx="40005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4877991" y="4321249"/>
            <a:ext cx="4000500" cy="725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800" dirty="0" smtClean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it-IT" dirty="0"/>
              <a:t>NOTE</a:t>
            </a:r>
          </a:p>
        </p:txBody>
      </p:sp>
      <p:sp>
        <p:nvSpPr>
          <p:cNvPr id="31" name="Segnaposto immagine 30"/>
          <p:cNvSpPr>
            <a:spLocks noGrp="1"/>
          </p:cNvSpPr>
          <p:nvPr>
            <p:ph type="pic" sz="quarter" idx="14"/>
          </p:nvPr>
        </p:nvSpPr>
        <p:spPr>
          <a:xfrm>
            <a:off x="-230" y="0"/>
            <a:ext cx="4572000" cy="6858000"/>
          </a:xfrm>
          <a:prstGeom prst="rect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993456" y="6498210"/>
            <a:ext cx="2593142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17" name="Immagine 16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0464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9" name="Rettangolo 18"/>
          <p:cNvSpPr/>
          <p:nvPr/>
        </p:nvSpPr>
        <p:spPr>
          <a:xfrm>
            <a:off x="8586597" y="5433348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6" name="Rettangolo 15"/>
          <p:cNvSpPr/>
          <p:nvPr userDrawn="1"/>
        </p:nvSpPr>
        <p:spPr>
          <a:xfrm>
            <a:off x="4877991" y="4105202"/>
            <a:ext cx="40005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srgbClr val="706F6F"/>
              </a:solidFill>
            </a:endParaRPr>
          </a:p>
        </p:txBody>
      </p:sp>
      <p:cxnSp>
        <p:nvCxnSpPr>
          <p:cNvPr id="18" name="Connettore diritto 17"/>
          <p:cNvCxnSpPr/>
          <p:nvPr userDrawn="1"/>
        </p:nvCxnSpPr>
        <p:spPr>
          <a:xfrm flipV="1">
            <a:off x="4586097" y="3351190"/>
            <a:ext cx="4000500" cy="14381"/>
          </a:xfrm>
          <a:prstGeom prst="line">
            <a:avLst/>
          </a:prstGeom>
          <a:ln w="254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 userDrawn="1"/>
        </p:nvCxnSpPr>
        <p:spPr>
          <a:xfrm>
            <a:off x="4878221" y="5661025"/>
            <a:ext cx="40005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 userDrawn="1"/>
        </p:nvSpPr>
        <p:spPr>
          <a:xfrm>
            <a:off x="5993456" y="6498210"/>
            <a:ext cx="2593142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23" name="Immagine 22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0464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4" name="Rettangolo 23"/>
          <p:cNvSpPr/>
          <p:nvPr userDrawn="1"/>
        </p:nvSpPr>
        <p:spPr>
          <a:xfrm>
            <a:off x="8586597" y="5433348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 userDrawn="1"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5993607" y="6497638"/>
            <a:ext cx="2593181" cy="360362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800"/>
            </a:lvl2pPr>
            <a:lvl3pPr marL="914400" indent="0">
              <a:buNone/>
              <a:defRPr sz="7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</p:spTree>
    <p:extLst>
      <p:ext uri="{BB962C8B-B14F-4D97-AF65-F5344CB8AC3E}">
        <p14:creationId xmlns:p14="http://schemas.microsoft.com/office/powerpoint/2010/main" val="347844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19347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 userDrawn="1"/>
        </p:nvSpPr>
        <p:spPr>
          <a:xfrm>
            <a:off x="1" y="62865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4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628650"/>
            <a:ext cx="725090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5" name="Immagine 4" descr="pi_rgb_nobkgd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1" y="2854717"/>
            <a:ext cx="3009899" cy="810177"/>
          </a:xfrm>
          <a:prstGeom prst="rect">
            <a:avLst/>
          </a:prstGeom>
        </p:spPr>
      </p:pic>
      <p:pic>
        <p:nvPicPr>
          <p:cNvPr id="6" name="Immagine 5" descr="social_pos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087" y="3858047"/>
            <a:ext cx="1557826" cy="238646"/>
          </a:xfrm>
          <a:prstGeom prst="rect">
            <a:avLst/>
          </a:prstGeom>
        </p:spPr>
      </p:pic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1762125" y="5588001"/>
            <a:ext cx="5619750" cy="52546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 baseline="0"/>
            </a:lvl1pPr>
          </a:lstStyle>
          <a:p>
            <a:pPr lvl="0"/>
            <a:r>
              <a:rPr lang="it-IT" dirty="0"/>
              <a:t>Rispetta l’ambiente: NON MI STAMPARE </a:t>
            </a:r>
          </a:p>
        </p:txBody>
      </p:sp>
      <p:sp>
        <p:nvSpPr>
          <p:cNvPr id="9" name="Rettangolo 8"/>
          <p:cNvSpPr/>
          <p:nvPr userDrawn="1"/>
        </p:nvSpPr>
        <p:spPr>
          <a:xfrm>
            <a:off x="0" y="628650"/>
            <a:ext cx="725090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11" name="Immagine 10" descr="pi_rgb_nobkgd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1" y="2854717"/>
            <a:ext cx="3009899" cy="810177"/>
          </a:xfrm>
          <a:prstGeom prst="rect">
            <a:avLst/>
          </a:prstGeom>
        </p:spPr>
      </p:pic>
      <p:pic>
        <p:nvPicPr>
          <p:cNvPr id="12" name="Immagine 11" descr="social_poste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087" y="3858047"/>
            <a:ext cx="1557826" cy="23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5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4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pertina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366732" y="3557228"/>
            <a:ext cx="716966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80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6732" y="810926"/>
            <a:ext cx="7169663" cy="2387600"/>
          </a:xfrm>
        </p:spPr>
        <p:txBody>
          <a:bodyPr anchor="b">
            <a:noAutofit/>
          </a:bodyPr>
          <a:lstStyle>
            <a:lvl1pPr algn="l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366732" y="3557229"/>
            <a:ext cx="7169663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366732" y="3465226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366732" y="5113051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366502" y="4295562"/>
            <a:ext cx="7169663" cy="7254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800" dirty="0" smtClean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it-IT" dirty="0"/>
              <a:t>NOTE</a:t>
            </a:r>
          </a:p>
        </p:txBody>
      </p:sp>
      <p:cxnSp>
        <p:nvCxnSpPr>
          <p:cNvPr id="26" name="Connettore diritto 25"/>
          <p:cNvCxnSpPr/>
          <p:nvPr/>
        </p:nvCxnSpPr>
        <p:spPr>
          <a:xfrm>
            <a:off x="-1" y="3304055"/>
            <a:ext cx="8586598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1967034" y="6498210"/>
            <a:ext cx="6619564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35" name="Immagine 34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1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7" name="Rettangolo 36"/>
          <p:cNvSpPr/>
          <p:nvPr/>
        </p:nvSpPr>
        <p:spPr>
          <a:xfrm>
            <a:off x="8586597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14" name="Connettore diritto 13"/>
          <p:cNvCxnSpPr/>
          <p:nvPr/>
        </p:nvCxnSpPr>
        <p:spPr>
          <a:xfrm>
            <a:off x="8658417" y="330405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 userDrawn="1"/>
        </p:nvSpPr>
        <p:spPr>
          <a:xfrm>
            <a:off x="366732" y="3557228"/>
            <a:ext cx="716966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800">
              <a:solidFill>
                <a:srgbClr val="706F6F"/>
              </a:solidFill>
            </a:endParaRPr>
          </a:p>
        </p:txBody>
      </p:sp>
      <p:cxnSp>
        <p:nvCxnSpPr>
          <p:cNvPr id="16" name="Connettore diritto 15"/>
          <p:cNvCxnSpPr/>
          <p:nvPr userDrawn="1"/>
        </p:nvCxnSpPr>
        <p:spPr>
          <a:xfrm>
            <a:off x="366732" y="3465226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366732" y="5113051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 userDrawn="1"/>
        </p:nvCxnSpPr>
        <p:spPr>
          <a:xfrm>
            <a:off x="-1" y="3304055"/>
            <a:ext cx="8586598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 userDrawn="1"/>
        </p:nvSpPr>
        <p:spPr>
          <a:xfrm>
            <a:off x="1967034" y="6498210"/>
            <a:ext cx="6619564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2" name="Rettangolo 21"/>
          <p:cNvSpPr/>
          <p:nvPr userDrawn="1"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23" name="Immagine 22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1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7" name="Rettangolo 26"/>
          <p:cNvSpPr/>
          <p:nvPr userDrawn="1"/>
        </p:nvSpPr>
        <p:spPr>
          <a:xfrm>
            <a:off x="8586597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8" name="Rettangolo 27"/>
          <p:cNvSpPr/>
          <p:nvPr userDrawn="1"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29" name="Connettore diritto 28"/>
          <p:cNvCxnSpPr/>
          <p:nvPr userDrawn="1"/>
        </p:nvCxnSpPr>
        <p:spPr>
          <a:xfrm>
            <a:off x="8658417" y="330405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967034" y="6497638"/>
            <a:ext cx="6619754" cy="360362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800"/>
            </a:lvl2pPr>
            <a:lvl3pPr marL="914400" indent="0">
              <a:buNone/>
              <a:defRPr sz="7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</p:spTree>
    <p:extLst>
      <p:ext uri="{BB962C8B-B14F-4D97-AF65-F5344CB8AC3E}">
        <p14:creationId xmlns:p14="http://schemas.microsoft.com/office/powerpoint/2010/main" val="9824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gina I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aseline="0"/>
            </a:lvl1pPr>
          </a:lstStyle>
          <a:p>
            <a:r>
              <a:rPr lang="it-IT" dirty="0"/>
              <a:t>IMMAGINE A PAGINA INTERA</a:t>
            </a:r>
          </a:p>
          <a:p>
            <a:r>
              <a:rPr lang="it-IT" dirty="0"/>
              <a:t>Cliccare per inserire</a:t>
            </a:r>
          </a:p>
        </p:txBody>
      </p:sp>
    </p:spTree>
    <p:extLst>
      <p:ext uri="{BB962C8B-B14F-4D97-AF65-F5344CB8AC3E}">
        <p14:creationId xmlns:p14="http://schemas.microsoft.com/office/powerpoint/2010/main" val="204012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278606" y="1016000"/>
            <a:ext cx="8586788" cy="5097463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/>
            </a:lvl1pPr>
            <a:lvl2pPr>
              <a:buClr>
                <a:srgbClr val="707173"/>
              </a:buClr>
              <a:defRPr lang="it-IT" sz="1800" dirty="0" smtClean="0"/>
            </a:lvl2pPr>
            <a:lvl3pPr marL="1076325" indent="-161925">
              <a:buClr>
                <a:srgbClr val="707173"/>
              </a:buClr>
              <a:defRPr lang="it-IT" sz="1600" dirty="0" smtClean="0"/>
            </a:lvl3pPr>
            <a:lvl4pPr marL="1524000" indent="-152400">
              <a:buClr>
                <a:srgbClr val="707173"/>
              </a:buClr>
              <a:defRPr lang="it-IT" sz="1400" dirty="0" smtClean="0"/>
            </a:lvl4pPr>
            <a:lvl5pPr marL="1971675" indent="-142875">
              <a:buClr>
                <a:srgbClr val="707173"/>
              </a:buClr>
              <a:defRPr lang="it-IT" sz="1400" dirty="0"/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8659606" y="6500814"/>
            <a:ext cx="484394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2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23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24"/>
          </p:nvPr>
        </p:nvSpPr>
        <p:spPr>
          <a:xfrm>
            <a:off x="278606" y="1016001"/>
            <a:ext cx="4221956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25"/>
          </p:nvPr>
        </p:nvSpPr>
        <p:spPr>
          <a:xfrm>
            <a:off x="4643438" y="1016001"/>
            <a:ext cx="4221956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23712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d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immagine 26"/>
          <p:cNvSpPr>
            <a:spLocks noGrp="1"/>
          </p:cNvSpPr>
          <p:nvPr>
            <p:ph type="pic" sz="quarter" idx="16"/>
          </p:nvPr>
        </p:nvSpPr>
        <p:spPr>
          <a:xfrm>
            <a:off x="4643437" y="1016001"/>
            <a:ext cx="4195763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0" tIns="45720" rIns="0" bIns="45720" rtlCol="0" anchor="t">
            <a:normAutofit/>
          </a:bodyPr>
          <a:lstStyle>
            <a:lvl1pPr marL="0" indent="0" algn="l">
              <a:buNone/>
              <a:defRPr lang="it-IT"/>
            </a:lvl1pPr>
          </a:lstStyle>
          <a:p>
            <a:pPr lv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2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278606" y="2066925"/>
            <a:ext cx="4221956" cy="30384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97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278606" y="1016001"/>
            <a:ext cx="4221956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 dirty="0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4643438" y="2076449"/>
            <a:ext cx="4221956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8677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grafico 14"/>
          <p:cNvSpPr>
            <a:spLocks noGrp="1"/>
          </p:cNvSpPr>
          <p:nvPr>
            <p:ph type="chart" sz="quarter" idx="16"/>
          </p:nvPr>
        </p:nvSpPr>
        <p:spPr>
          <a:xfrm>
            <a:off x="278606" y="1016001"/>
            <a:ext cx="5929313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 grafico</a:t>
            </a:r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350794" y="1609725"/>
            <a:ext cx="2491754" cy="39052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2400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abella 3"/>
          <p:cNvSpPr>
            <a:spLocks noGrp="1"/>
          </p:cNvSpPr>
          <p:nvPr>
            <p:ph type="tbl" sz="quarter" idx="20"/>
          </p:nvPr>
        </p:nvSpPr>
        <p:spPr>
          <a:xfrm>
            <a:off x="278606" y="1016001"/>
            <a:ext cx="5929313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Fare clic sull'icona per inserire una tabella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3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21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2"/>
          </p:nvPr>
        </p:nvSpPr>
        <p:spPr>
          <a:xfrm>
            <a:off x="6350794" y="1609725"/>
            <a:ext cx="2514600" cy="39243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0489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685800" y="-602994"/>
            <a:ext cx="7768558" cy="431729"/>
            <a:chOff x="1" y="-602994"/>
            <a:chExt cx="12191999" cy="431729"/>
          </a:xfrm>
        </p:grpSpPr>
        <p:sp>
          <p:nvSpPr>
            <p:cNvPr id="86" name="Rettangolo 85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88" name="Rettangolo 87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GRIGIO1 </a:t>
              </a:r>
              <a:br>
                <a:rPr lang="it-IT" sz="1400" b="1" dirty="0">
                  <a:solidFill>
                    <a:prstClr val="white"/>
                  </a:solidFill>
                </a:rPr>
              </a:br>
              <a:r>
                <a:rPr lang="it-IT" sz="1100" dirty="0">
                  <a:solidFill>
                    <a:prstClr val="white"/>
                  </a:solidFill>
                </a:rPr>
                <a:t>(solo testo)</a:t>
              </a:r>
              <a:endParaRPr lang="it-IT" sz="1400" dirty="0">
                <a:solidFill>
                  <a:prstClr val="white"/>
                </a:solidFill>
              </a:endParaRPr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20" name="Connettore diritto 19"/>
          <p:cNvCxnSpPr/>
          <p:nvPr/>
        </p:nvCxnSpPr>
        <p:spPr>
          <a:xfrm>
            <a:off x="1" y="745215"/>
            <a:ext cx="8586002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278606" y="10160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967034" y="6498210"/>
            <a:ext cx="6619564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16" name="Immagine 15" descr="PI_logo_o_RGB_p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1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8" name="Rettangolo 17"/>
          <p:cNvSpPr/>
          <p:nvPr/>
        </p:nvSpPr>
        <p:spPr>
          <a:xfrm>
            <a:off x="8586597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58416" y="6498209"/>
            <a:ext cx="484394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87FA73C-A7EE-4241-A631-441DFD16C2EB}" type="slidenum">
              <a:rPr lang="it-IT" smtClean="0">
                <a:solidFill>
                  <a:prstClr val="white"/>
                </a:solidFill>
                <a:latin typeface="Arial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 dirty="0">
              <a:solidFill>
                <a:prstClr val="white"/>
              </a:solidFill>
              <a:latin typeface="Arial"/>
              <a:cs typeface="+mn-cs"/>
            </a:endParaRPr>
          </a:p>
        </p:txBody>
      </p:sp>
      <p:cxnSp>
        <p:nvCxnSpPr>
          <p:cNvPr id="22" name="Connettore diritto 21"/>
          <p:cNvCxnSpPr/>
          <p:nvPr/>
        </p:nvCxnSpPr>
        <p:spPr>
          <a:xfrm>
            <a:off x="8658417" y="74521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iangolo isoscele 1"/>
          <p:cNvSpPr/>
          <p:nvPr/>
        </p:nvSpPr>
        <p:spPr>
          <a:xfrm rot="10800000">
            <a:off x="227345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3" name="Triangolo isoscele 22"/>
          <p:cNvSpPr/>
          <p:nvPr/>
        </p:nvSpPr>
        <p:spPr>
          <a:xfrm rot="10800000">
            <a:off x="8817402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4" name="Triangolo isoscele 23"/>
          <p:cNvSpPr/>
          <p:nvPr/>
        </p:nvSpPr>
        <p:spPr>
          <a:xfrm>
            <a:off x="227345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5" name="Triangolo isoscele 24"/>
          <p:cNvSpPr/>
          <p:nvPr/>
        </p:nvSpPr>
        <p:spPr>
          <a:xfrm>
            <a:off x="8817402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23572" y="91803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23571" y="6015494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8" name="Triangolo isoscele 27"/>
          <p:cNvSpPr/>
          <p:nvPr/>
        </p:nvSpPr>
        <p:spPr>
          <a:xfrm rot="16200000">
            <a:off x="9231797" y="918030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" name="Triangolo isoscele 29"/>
          <p:cNvSpPr/>
          <p:nvPr/>
        </p:nvSpPr>
        <p:spPr>
          <a:xfrm rot="16200000">
            <a:off x="9231798" y="6015494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31" name="Gruppo 30"/>
          <p:cNvGrpSpPr/>
          <p:nvPr/>
        </p:nvGrpSpPr>
        <p:grpSpPr>
          <a:xfrm>
            <a:off x="685800" y="-602994"/>
            <a:ext cx="7768558" cy="431729"/>
            <a:chOff x="1" y="-602994"/>
            <a:chExt cx="12191999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GRIGIO1 </a:t>
              </a:r>
              <a:br>
                <a:rPr lang="it-IT" sz="1400" b="1" dirty="0">
                  <a:solidFill>
                    <a:prstClr val="white"/>
                  </a:solidFill>
                </a:rPr>
              </a:br>
              <a:r>
                <a:rPr lang="it-IT" sz="1100" dirty="0">
                  <a:solidFill>
                    <a:prstClr val="white"/>
                  </a:solidFill>
                </a:rPr>
                <a:t>(solo testo)</a:t>
              </a:r>
              <a:endParaRPr lang="it-IT" sz="1400" dirty="0">
                <a:solidFill>
                  <a:prstClr val="white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40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37" name="Connettore diritto 36"/>
          <p:cNvCxnSpPr/>
          <p:nvPr/>
        </p:nvCxnSpPr>
        <p:spPr>
          <a:xfrm>
            <a:off x="1" y="745215"/>
            <a:ext cx="8586002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1967034" y="6498210"/>
            <a:ext cx="6619564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1" y="6498210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1" name="Rettangolo 40"/>
          <p:cNvSpPr/>
          <p:nvPr/>
        </p:nvSpPr>
        <p:spPr>
          <a:xfrm>
            <a:off x="8586597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/>
        </p:nvCxnSpPr>
        <p:spPr>
          <a:xfrm>
            <a:off x="8658417" y="74521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riangolo isoscele 43"/>
          <p:cNvSpPr/>
          <p:nvPr/>
        </p:nvSpPr>
        <p:spPr>
          <a:xfrm rot="10800000">
            <a:off x="227345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5" name="Triangolo isoscele 44"/>
          <p:cNvSpPr/>
          <p:nvPr/>
        </p:nvSpPr>
        <p:spPr>
          <a:xfrm rot="10800000">
            <a:off x="8817402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6" name="Triangolo isoscele 45"/>
          <p:cNvSpPr/>
          <p:nvPr/>
        </p:nvSpPr>
        <p:spPr>
          <a:xfrm>
            <a:off x="227345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7" name="Triangolo isoscele 46"/>
          <p:cNvSpPr/>
          <p:nvPr/>
        </p:nvSpPr>
        <p:spPr>
          <a:xfrm>
            <a:off x="8817402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23572" y="91803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23571" y="6015494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0" name="Triangolo isoscele 49"/>
          <p:cNvSpPr/>
          <p:nvPr/>
        </p:nvSpPr>
        <p:spPr>
          <a:xfrm rot="16200000">
            <a:off x="9231797" y="91803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1" name="Triangolo isoscele 50"/>
          <p:cNvSpPr/>
          <p:nvPr/>
        </p:nvSpPr>
        <p:spPr>
          <a:xfrm rot="16200000">
            <a:off x="9231798" y="6015494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3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20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lang="it-IT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DIRETTIVA </a:t>
            </a:r>
            <a:r>
              <a:rPr lang="it-IT" dirty="0" err="1" smtClean="0"/>
              <a:t>mifid</a:t>
            </a:r>
            <a:r>
              <a:rPr lang="it-IT" dirty="0" smtClean="0"/>
              <a:t> II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 smtClean="0"/>
              <a:t>NOVEMBRE </a:t>
            </a:r>
            <a:r>
              <a:rPr lang="it-IT" dirty="0" smtClean="0"/>
              <a:t>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992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0325" y="144438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La DIRETTIVA MIFID 2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75310" y="3032814"/>
            <a:ext cx="296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523210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it-IT" sz="1600" b="1" dirty="0">
                <a:solidFill>
                  <a:srgbClr val="706F6F"/>
                </a:solidFill>
                <a:ea typeface="Tahoma" pitchFamily="34" charset="0"/>
              </a:rPr>
              <a:t>In Poste Italiane, </a:t>
            </a:r>
            <a:r>
              <a:rPr lang="it-IT" sz="1600" dirty="0">
                <a:solidFill>
                  <a:srgbClr val="706F6F"/>
                </a:solidFill>
                <a:ea typeface="Tahoma" pitchFamily="34" charset="0"/>
              </a:rPr>
              <a:t>alcuni adeguamenti sono già stati implementati nel corso dell’ultimo </a:t>
            </a:r>
            <a:r>
              <a:rPr lang="it-IT" sz="1600" dirty="0" smtClean="0">
                <a:solidFill>
                  <a:srgbClr val="706F6F"/>
                </a:solidFill>
                <a:ea typeface="Tahoma" pitchFamily="34" charset="0"/>
              </a:rPr>
              <a:t>biennio; </a:t>
            </a:r>
            <a:r>
              <a:rPr lang="it-IT" sz="1600" dirty="0">
                <a:solidFill>
                  <a:srgbClr val="706F6F"/>
                </a:solidFill>
                <a:ea typeface="Tahoma" pitchFamily="34" charset="0"/>
              </a:rPr>
              <a:t>per il pieno adeguamento </a:t>
            </a:r>
            <a:r>
              <a:rPr lang="it-IT" sz="1600" dirty="0" smtClean="0">
                <a:solidFill>
                  <a:srgbClr val="706F6F"/>
                </a:solidFill>
                <a:ea typeface="Tahoma" pitchFamily="34" charset="0"/>
              </a:rPr>
              <a:t>sono </a:t>
            </a:r>
            <a:r>
              <a:rPr lang="it-IT" sz="1600" dirty="0">
                <a:solidFill>
                  <a:srgbClr val="706F6F"/>
                </a:solidFill>
                <a:ea typeface="Tahoma" pitchFamily="34" charset="0"/>
              </a:rPr>
              <a:t>necessari ulteriori interventi di processo, informatici </a:t>
            </a:r>
            <a:r>
              <a:rPr lang="it-IT" sz="1600" b="1" dirty="0">
                <a:solidFill>
                  <a:srgbClr val="706F6F"/>
                </a:solidFill>
                <a:ea typeface="Tahoma" pitchFamily="34" charset="0"/>
              </a:rPr>
              <a:t>e di </a:t>
            </a:r>
            <a:r>
              <a:rPr lang="it-IT" sz="1600" b="1" dirty="0" smtClean="0">
                <a:solidFill>
                  <a:srgbClr val="706F6F"/>
                </a:solidFill>
                <a:ea typeface="Tahoma" pitchFamily="34" charset="0"/>
              </a:rPr>
              <a:t>riorganizzazione e formazione delle risorse applicate alla Consulenza sui Servizi d’investimento</a:t>
            </a:r>
            <a:endParaRPr lang="it-IT" sz="1600" dirty="0">
              <a:solidFill>
                <a:srgbClr val="706F6F"/>
              </a:solidFill>
              <a:ea typeface="Tahoma" pitchFamily="34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51521" y="4397036"/>
            <a:ext cx="5760640" cy="4721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>
            <a:solidFill>
              <a:srgbClr val="EFDC0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defRPr/>
            </a:pPr>
            <a:endParaRPr lang="it-IT" sz="1600" dirty="0">
              <a:solidFill>
                <a:srgbClr val="706F6F"/>
              </a:solidFill>
              <a:ea typeface="Tahoma" pitchFamily="34" charset="0"/>
            </a:endParaRPr>
          </a:p>
        </p:txBody>
      </p:sp>
      <p:sp>
        <p:nvSpPr>
          <p:cNvPr id="18" name="object 2"/>
          <p:cNvSpPr txBox="1"/>
          <p:nvPr/>
        </p:nvSpPr>
        <p:spPr>
          <a:xfrm>
            <a:off x="251520" y="949365"/>
            <a:ext cx="864096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600">
                <a:solidFill>
                  <a:srgbClr val="114971"/>
                </a:solidFill>
                <a:latin typeface="Arial" charset="0"/>
              </a:defRPr>
            </a:lvl1pPr>
          </a:lstStyle>
          <a:p>
            <a:pPr marL="173038" indent="-173038">
              <a:spcAft>
                <a:spcPts val="600"/>
              </a:spcAft>
              <a:buFont typeface="Wingdings" pitchFamily="2" charset="2"/>
              <a:buChar char="§"/>
            </a:pPr>
            <a:r>
              <a:rPr lang="it-IT" altLang="it-IT" b="1" dirty="0" smtClean="0">
                <a:solidFill>
                  <a:srgbClr val="706F6F"/>
                </a:solidFill>
                <a:latin typeface="+mn-lt"/>
              </a:rPr>
              <a:t>Nel 2018 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</a:rPr>
              <a:t>entrerà in vigore il </a:t>
            </a:r>
            <a:r>
              <a:rPr lang="it-IT" altLang="it-IT" b="1" dirty="0" smtClean="0">
                <a:solidFill>
                  <a:srgbClr val="706F6F"/>
                </a:solidFill>
                <a:latin typeface="+mn-lt"/>
              </a:rPr>
              <a:t>Regolamento Intermediari 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</a:rPr>
              <a:t>emanato da </a:t>
            </a:r>
            <a:r>
              <a:rPr lang="it-IT" altLang="it-IT" dirty="0" err="1" smtClean="0">
                <a:solidFill>
                  <a:srgbClr val="706F6F"/>
                </a:solidFill>
                <a:latin typeface="+mn-lt"/>
              </a:rPr>
              <a:t>Consob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</a:rPr>
              <a:t> in recepimento della 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Direttiva 2014/65/UE, </a:t>
            </a:r>
            <a:r>
              <a:rPr lang="it-IT" altLang="it-IT" b="1" dirty="0" smtClean="0">
                <a:solidFill>
                  <a:srgbClr val="706F6F"/>
                </a:solidFill>
                <a:latin typeface="+mn-lt"/>
              </a:rPr>
              <a:t>c.d</a:t>
            </a:r>
            <a:r>
              <a:rPr lang="it-IT" altLang="it-IT" b="1" dirty="0">
                <a:solidFill>
                  <a:srgbClr val="706F6F"/>
                </a:solidFill>
                <a:latin typeface="+mn-lt"/>
              </a:rPr>
              <a:t>. 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«</a:t>
            </a:r>
            <a:r>
              <a:rPr lang="it-IT" b="1" dirty="0" err="1">
                <a:solidFill>
                  <a:srgbClr val="706F6F"/>
                </a:solidFill>
                <a:latin typeface="+mn-lt"/>
              </a:rPr>
              <a:t>MiFID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 2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»,</a:t>
            </a:r>
            <a:r>
              <a:rPr lang="it-IT" altLang="it-IT" b="1" dirty="0" smtClean="0">
                <a:solidFill>
                  <a:srgbClr val="706F6F"/>
                </a:solidFill>
                <a:latin typeface="+mn-lt"/>
              </a:rPr>
              <a:t> 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</a:rPr>
              <a:t>la</a:t>
            </a:r>
            <a:r>
              <a:rPr lang="it-IT" altLang="it-IT" b="1" dirty="0" smtClean="0">
                <a:solidFill>
                  <a:srgbClr val="706F6F"/>
                </a:solidFill>
                <a:latin typeface="+mn-lt"/>
              </a:rPr>
              <a:t> disciplina europea sui servizi d’investimento 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</a:rPr>
              <a:t>che ha come obi</a:t>
            </a:r>
            <a:r>
              <a:rPr lang="it-IT" dirty="0" smtClean="0">
                <a:solidFill>
                  <a:srgbClr val="706F6F"/>
                </a:solidFill>
                <a:latin typeface="+mn-lt"/>
              </a:rPr>
              <a:t>ettivo 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incrementare </a:t>
            </a:r>
            <a:r>
              <a:rPr lang="it-IT" dirty="0">
                <a:solidFill>
                  <a:srgbClr val="706F6F"/>
                </a:solidFill>
                <a:latin typeface="+mn-lt"/>
              </a:rPr>
              <a:t>l’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efficienza </a:t>
            </a:r>
            <a:r>
              <a:rPr lang="it-IT" dirty="0">
                <a:solidFill>
                  <a:srgbClr val="706F6F"/>
                </a:solidFill>
                <a:latin typeface="+mn-lt"/>
              </a:rPr>
              <a:t>e la 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trasparenza dei 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mercati, </a:t>
            </a:r>
            <a:r>
              <a:rPr lang="it-IT" dirty="0">
                <a:solidFill>
                  <a:srgbClr val="706F6F"/>
                </a:solidFill>
                <a:latin typeface="+mn-lt"/>
              </a:rPr>
              <a:t>innalzando il livello di 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tutela degli 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investitori e rafforzando alcuni requisiti 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organizzativi e </a:t>
            </a:r>
            <a:r>
              <a:rPr lang="it-IT" b="1" dirty="0" smtClean="0">
                <a:solidFill>
                  <a:srgbClr val="706F6F"/>
                </a:solidFill>
                <a:latin typeface="+mn-lt"/>
              </a:rPr>
              <a:t>norme </a:t>
            </a:r>
            <a:r>
              <a:rPr lang="it-IT" b="1" dirty="0">
                <a:solidFill>
                  <a:srgbClr val="706F6F"/>
                </a:solidFill>
                <a:latin typeface="+mn-lt"/>
              </a:rPr>
              <a:t>di condotta </a:t>
            </a:r>
            <a:r>
              <a:rPr lang="it-IT" dirty="0">
                <a:solidFill>
                  <a:srgbClr val="706F6F"/>
                </a:solidFill>
                <a:latin typeface="+mn-lt"/>
              </a:rPr>
              <a:t>per </a:t>
            </a:r>
            <a:r>
              <a:rPr lang="it-IT" dirty="0" smtClean="0">
                <a:solidFill>
                  <a:srgbClr val="706F6F"/>
                </a:solidFill>
                <a:latin typeface="+mn-lt"/>
              </a:rPr>
              <a:t>gli intermediari</a:t>
            </a:r>
          </a:p>
          <a:p>
            <a:pPr marL="173038" indent="-173038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it-IT" altLang="it-IT" dirty="0" smtClean="0">
                <a:solidFill>
                  <a:srgbClr val="706F6F"/>
                </a:solidFill>
                <a:latin typeface="+mn-lt"/>
                <a:ea typeface="Tahoma" pitchFamily="34" charset="0"/>
              </a:rPr>
              <a:t>le </a:t>
            </a:r>
            <a:r>
              <a:rPr lang="it-IT" altLang="it-IT" b="1" dirty="0" smtClean="0">
                <a:solidFill>
                  <a:srgbClr val="706F6F"/>
                </a:solidFill>
                <a:latin typeface="+mn-lt"/>
                <a:ea typeface="Tahoma" pitchFamily="34" charset="0"/>
              </a:rPr>
              <a:t>principali </a:t>
            </a:r>
            <a:r>
              <a:rPr lang="it-IT" altLang="it-IT" b="1" dirty="0">
                <a:solidFill>
                  <a:srgbClr val="706F6F"/>
                </a:solidFill>
                <a:latin typeface="+mn-lt"/>
                <a:ea typeface="Tahoma" pitchFamily="34" charset="0"/>
              </a:rPr>
              <a:t>aree di impatto </a:t>
            </a:r>
            <a:r>
              <a:rPr lang="it-IT" altLang="it-IT" dirty="0" smtClean="0">
                <a:solidFill>
                  <a:srgbClr val="706F6F"/>
                </a:solidFill>
                <a:latin typeface="+mn-lt"/>
                <a:ea typeface="Tahoma" pitchFamily="34" charset="0"/>
              </a:rPr>
              <a:t>riguardano:</a:t>
            </a:r>
          </a:p>
          <a:p>
            <a:pPr marL="630238" lvl="1" indent="-173038">
              <a:spcBef>
                <a:spcPts val="1200"/>
              </a:spcBef>
              <a:buFont typeface="Wingdings" pitchFamily="2" charset="2"/>
              <a:buChar char="§"/>
            </a:pPr>
            <a:r>
              <a:rPr lang="it-IT" altLang="it-IT" sz="1600" dirty="0" err="1" smtClean="0">
                <a:solidFill>
                  <a:srgbClr val="706F6F"/>
                </a:solidFill>
                <a:ea typeface="Tahoma" pitchFamily="34" charset="0"/>
              </a:rPr>
              <a:t>product</a:t>
            </a:r>
            <a:r>
              <a:rPr lang="it-IT" altLang="it-IT" sz="1600" dirty="0" smtClean="0">
                <a:solidFill>
                  <a:srgbClr val="706F6F"/>
                </a:solidFill>
                <a:ea typeface="Tahoma" pitchFamily="34" charset="0"/>
              </a:rPr>
              <a:t> </a:t>
            </a:r>
            <a:r>
              <a:rPr lang="it-IT" altLang="it-IT" sz="1600" dirty="0" err="1" smtClean="0">
                <a:solidFill>
                  <a:srgbClr val="706F6F"/>
                </a:solidFill>
                <a:ea typeface="Tahoma" pitchFamily="34" charset="0"/>
              </a:rPr>
              <a:t>governance</a:t>
            </a:r>
            <a:endParaRPr lang="it-IT" altLang="it-IT" sz="1600" dirty="0" smtClean="0">
              <a:solidFill>
                <a:srgbClr val="706F6F"/>
              </a:solidFill>
              <a:ea typeface="Tahoma" pitchFamily="34" charset="0"/>
            </a:endParaRPr>
          </a:p>
          <a:p>
            <a:pPr marL="630238" lvl="1" indent="-173038">
              <a:spcBef>
                <a:spcPts val="1200"/>
              </a:spcBef>
              <a:buFont typeface="Wingdings" pitchFamily="2" charset="2"/>
              <a:buChar char="§"/>
            </a:pPr>
            <a:r>
              <a:rPr lang="it-IT" altLang="it-IT" sz="1600" dirty="0" err="1">
                <a:solidFill>
                  <a:srgbClr val="706F6F"/>
                </a:solidFill>
                <a:ea typeface="Tahoma" pitchFamily="34" charset="0"/>
              </a:rPr>
              <a:t>profilazione</a:t>
            </a:r>
            <a:r>
              <a:rPr lang="it-IT" altLang="it-IT" sz="1600" dirty="0">
                <a:solidFill>
                  <a:srgbClr val="706F6F"/>
                </a:solidFill>
                <a:ea typeface="Tahoma" pitchFamily="34" charset="0"/>
              </a:rPr>
              <a:t> e valutazione di adeguatezza</a:t>
            </a:r>
          </a:p>
          <a:p>
            <a:pPr marL="630238" lvl="1" indent="-173038">
              <a:spcBef>
                <a:spcPts val="1200"/>
              </a:spcBef>
              <a:buFont typeface="Wingdings" pitchFamily="2" charset="2"/>
              <a:buChar char="§"/>
            </a:pPr>
            <a:r>
              <a:rPr lang="it-IT" altLang="it-IT" sz="1600" dirty="0" smtClean="0">
                <a:solidFill>
                  <a:srgbClr val="706F6F"/>
                </a:solidFill>
                <a:ea typeface="Tahoma" pitchFamily="34" charset="0"/>
              </a:rPr>
              <a:t>procedura di consulenza e incentivi</a:t>
            </a:r>
          </a:p>
          <a:p>
            <a:pPr marL="630238" lvl="1" indent="-173038">
              <a:spcBef>
                <a:spcPts val="1200"/>
              </a:spcBef>
              <a:buFont typeface="Wingdings" pitchFamily="2" charset="2"/>
              <a:buChar char="§"/>
            </a:pPr>
            <a:r>
              <a:rPr lang="it-IT" altLang="it-IT" sz="1600" dirty="0">
                <a:solidFill>
                  <a:srgbClr val="706F6F"/>
                </a:solidFill>
                <a:ea typeface="Tahoma" pitchFamily="34" charset="0"/>
              </a:rPr>
              <a:t>informativa alla clientela e </a:t>
            </a:r>
            <a:r>
              <a:rPr lang="it-IT" altLang="it-IT" sz="1600" dirty="0" smtClean="0">
                <a:solidFill>
                  <a:srgbClr val="706F6F"/>
                </a:solidFill>
                <a:ea typeface="Tahoma" pitchFamily="34" charset="0"/>
              </a:rPr>
              <a:t>contratto</a:t>
            </a:r>
          </a:p>
          <a:p>
            <a:pPr marL="630238" lvl="1" indent="-173038">
              <a:spcBef>
                <a:spcPts val="1200"/>
              </a:spcBef>
              <a:buFont typeface="Wingdings" pitchFamily="2" charset="2"/>
              <a:buChar char="§"/>
            </a:pPr>
            <a:r>
              <a:rPr lang="it-IT" altLang="it-IT" sz="1600" b="1" dirty="0" smtClean="0">
                <a:solidFill>
                  <a:srgbClr val="706F6F"/>
                </a:solidFill>
                <a:ea typeface="Tahoma" pitchFamily="34" charset="0"/>
              </a:rPr>
              <a:t>Requisiti del personale – Focus del documento</a:t>
            </a:r>
            <a:endParaRPr lang="it-IT" altLang="it-IT" sz="1600" b="1" dirty="0">
              <a:solidFill>
                <a:srgbClr val="706F6F"/>
              </a:solidFill>
              <a:ea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101886" y="172273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MIFID 2: Requisiti per il personale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582889" y="2636912"/>
            <a:ext cx="59414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706F6F"/>
                </a:solidFill>
              </a:rPr>
              <a:t>….</a:t>
            </a:r>
            <a:r>
              <a:rPr lang="it-IT" sz="1600" dirty="0">
                <a:solidFill>
                  <a:srgbClr val="706F6F"/>
                </a:solidFill>
              </a:rPr>
              <a:t> i</a:t>
            </a:r>
            <a:r>
              <a:rPr lang="it-IT" sz="1600" dirty="0" smtClean="0">
                <a:solidFill>
                  <a:srgbClr val="706F6F"/>
                </a:solidFill>
              </a:rPr>
              <a:t>l personale </a:t>
            </a:r>
            <a:r>
              <a:rPr lang="it-IT" sz="1600" dirty="0">
                <a:solidFill>
                  <a:srgbClr val="706F6F"/>
                </a:solidFill>
              </a:rPr>
              <a:t>privo delle qualifiche idonee e/o dell’esperienza </a:t>
            </a:r>
            <a:r>
              <a:rPr lang="it-IT" sz="1600" dirty="0" smtClean="0">
                <a:solidFill>
                  <a:srgbClr val="706F6F"/>
                </a:solidFill>
              </a:rPr>
              <a:t>adeguata, </a:t>
            </a:r>
            <a:r>
              <a:rPr lang="it-IT" sz="1600" dirty="0">
                <a:solidFill>
                  <a:srgbClr val="706F6F"/>
                </a:solidFill>
              </a:rPr>
              <a:t>potrà </a:t>
            </a:r>
            <a:r>
              <a:rPr lang="it-IT" sz="1600" dirty="0" smtClean="0">
                <a:solidFill>
                  <a:srgbClr val="706F6F"/>
                </a:solidFill>
              </a:rPr>
              <a:t>operare </a:t>
            </a:r>
            <a:r>
              <a:rPr lang="it-IT" sz="1600" dirty="0">
                <a:solidFill>
                  <a:srgbClr val="706F6F"/>
                </a:solidFill>
              </a:rPr>
              <a:t>unicamente </a:t>
            </a:r>
            <a:r>
              <a:rPr lang="it-IT" sz="1600" b="1" dirty="0">
                <a:solidFill>
                  <a:srgbClr val="706F6F"/>
                </a:solidFill>
              </a:rPr>
              <a:t>“sotto supervisione</a:t>
            </a:r>
            <a:r>
              <a:rPr lang="it-IT" sz="1600" b="1" dirty="0" smtClean="0">
                <a:solidFill>
                  <a:srgbClr val="706F6F"/>
                </a:solidFill>
              </a:rPr>
              <a:t>” </a:t>
            </a:r>
            <a:r>
              <a:rPr lang="it-IT" sz="1600" dirty="0">
                <a:solidFill>
                  <a:srgbClr val="706F6F"/>
                </a:solidFill>
              </a:rPr>
              <a:t>ossia </a:t>
            </a:r>
            <a:r>
              <a:rPr lang="it-IT" sz="1600" b="1" dirty="0">
                <a:solidFill>
                  <a:srgbClr val="706F6F"/>
                </a:solidFill>
              </a:rPr>
              <a:t>“</a:t>
            </a:r>
            <a:r>
              <a:rPr lang="it-IT" sz="1600" b="1" i="1" dirty="0">
                <a:solidFill>
                  <a:srgbClr val="706F6F"/>
                </a:solidFill>
              </a:rPr>
              <a:t>sotto la responsabilità di un membro del personale che possieda sia una qualifica idonea sia un’esperienza adeguata</a:t>
            </a:r>
            <a:r>
              <a:rPr lang="it-IT" sz="1600" b="1" i="1" dirty="0" smtClean="0">
                <a:solidFill>
                  <a:srgbClr val="706F6F"/>
                </a:solidFill>
              </a:rPr>
              <a:t>” </a:t>
            </a:r>
          </a:p>
          <a:p>
            <a:pPr algn="ctr"/>
            <a:r>
              <a:rPr lang="it-IT" sz="1600" dirty="0" smtClean="0">
                <a:solidFill>
                  <a:srgbClr val="706F6F"/>
                </a:solidFill>
              </a:rPr>
              <a:t>Il </a:t>
            </a:r>
            <a:r>
              <a:rPr lang="it-IT" sz="1600" dirty="0">
                <a:solidFill>
                  <a:srgbClr val="706F6F"/>
                </a:solidFill>
              </a:rPr>
              <a:t>periodo di </a:t>
            </a:r>
            <a:r>
              <a:rPr lang="it-IT" sz="1600" dirty="0" smtClean="0">
                <a:solidFill>
                  <a:srgbClr val="706F6F"/>
                </a:solidFill>
              </a:rPr>
              <a:t>supervisione ha </a:t>
            </a:r>
            <a:r>
              <a:rPr lang="it-IT" sz="1600" dirty="0">
                <a:solidFill>
                  <a:srgbClr val="706F6F"/>
                </a:solidFill>
              </a:rPr>
              <a:t>la durata massima di </a:t>
            </a:r>
            <a:r>
              <a:rPr lang="it-IT" sz="1600" b="1" dirty="0">
                <a:solidFill>
                  <a:srgbClr val="706F6F"/>
                </a:solidFill>
              </a:rPr>
              <a:t>quattro </a:t>
            </a:r>
            <a:r>
              <a:rPr lang="it-IT" sz="1600" b="1" dirty="0" smtClean="0">
                <a:solidFill>
                  <a:srgbClr val="706F6F"/>
                </a:solidFill>
              </a:rPr>
              <a:t>anni, </a:t>
            </a:r>
            <a:r>
              <a:rPr lang="it-IT" sz="1600" dirty="0" smtClean="0">
                <a:solidFill>
                  <a:srgbClr val="706F6F"/>
                </a:solidFill>
              </a:rPr>
              <a:t>che valgono ai fini della </a:t>
            </a:r>
            <a:r>
              <a:rPr lang="it-IT" sz="1600" dirty="0">
                <a:solidFill>
                  <a:srgbClr val="706F6F"/>
                </a:solidFill>
              </a:rPr>
              <a:t>determinazione </a:t>
            </a:r>
            <a:r>
              <a:rPr lang="it-IT" sz="1600" dirty="0" smtClean="0">
                <a:solidFill>
                  <a:srgbClr val="706F6F"/>
                </a:solidFill>
              </a:rPr>
              <a:t>dell’esperienza</a:t>
            </a:r>
            <a:endParaRPr lang="it-IT" sz="1600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249762" y="959522"/>
            <a:ext cx="8607493" cy="1389358"/>
          </a:xfrm>
          <a:prstGeom prst="roundRect">
            <a:avLst/>
          </a:prstGeom>
          <a:ln w="28575">
            <a:solidFill>
              <a:srgbClr val="EFDC0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1600" dirty="0">
                <a:solidFill>
                  <a:srgbClr val="706F6F"/>
                </a:solidFill>
              </a:rPr>
              <a:t>Con l’entrata in vigore della direttiva, potranno svolgere il </a:t>
            </a:r>
            <a:r>
              <a:rPr lang="it-IT" sz="1600" b="1" dirty="0">
                <a:solidFill>
                  <a:srgbClr val="706F6F"/>
                </a:solidFill>
              </a:rPr>
              <a:t>servizio di consulenza alla clientela in materia di investimento</a:t>
            </a:r>
            <a:r>
              <a:rPr lang="it-IT" sz="1600" dirty="0">
                <a:solidFill>
                  <a:srgbClr val="706F6F"/>
                </a:solidFill>
              </a:rPr>
              <a:t>, solo risorse che abbiano determinati requisiti di </a:t>
            </a:r>
            <a:r>
              <a:rPr lang="it-IT" sz="1600" b="1" dirty="0">
                <a:solidFill>
                  <a:srgbClr val="706F6F"/>
                </a:solidFill>
              </a:rPr>
              <a:t>“conoscenza”</a:t>
            </a:r>
            <a:r>
              <a:rPr lang="it-IT" sz="1600" dirty="0">
                <a:solidFill>
                  <a:srgbClr val="706F6F"/>
                </a:solidFill>
              </a:rPr>
              <a:t>, </a:t>
            </a:r>
            <a:r>
              <a:rPr lang="it-IT" sz="1600" b="1" dirty="0">
                <a:solidFill>
                  <a:srgbClr val="706F6F"/>
                </a:solidFill>
              </a:rPr>
              <a:t>attestati dal  Titolo di studio conseguito</a:t>
            </a:r>
            <a:r>
              <a:rPr lang="it-IT" sz="1600" dirty="0">
                <a:solidFill>
                  <a:srgbClr val="706F6F"/>
                </a:solidFill>
              </a:rPr>
              <a:t>, </a:t>
            </a:r>
            <a:r>
              <a:rPr lang="it-IT" sz="1600" dirty="0" smtClean="0">
                <a:solidFill>
                  <a:srgbClr val="706F6F"/>
                </a:solidFill>
              </a:rPr>
              <a:t>e </a:t>
            </a:r>
            <a:r>
              <a:rPr lang="it-IT" sz="1600" dirty="0">
                <a:solidFill>
                  <a:srgbClr val="706F6F"/>
                </a:solidFill>
              </a:rPr>
              <a:t>maturato un numero di  anni di </a:t>
            </a:r>
            <a:r>
              <a:rPr lang="it-IT" sz="1600" b="1" dirty="0">
                <a:solidFill>
                  <a:srgbClr val="706F6F"/>
                </a:solidFill>
              </a:rPr>
              <a:t>esperienza</a:t>
            </a:r>
            <a:r>
              <a:rPr lang="it-IT" sz="1600" dirty="0">
                <a:solidFill>
                  <a:srgbClr val="706F6F"/>
                </a:solidFill>
              </a:rPr>
              <a:t> che varia in funzione del titolo di </a:t>
            </a:r>
            <a:r>
              <a:rPr lang="it-IT" sz="1600" dirty="0" smtClean="0">
                <a:solidFill>
                  <a:srgbClr val="706F6F"/>
                </a:solidFill>
              </a:rPr>
              <a:t>studio…. </a:t>
            </a:r>
            <a:endParaRPr lang="it-IT" sz="1600" dirty="0">
              <a:solidFill>
                <a:srgbClr val="706F6F"/>
              </a:solidFill>
            </a:endParaRPr>
          </a:p>
        </p:txBody>
      </p:sp>
      <p:sp>
        <p:nvSpPr>
          <p:cNvPr id="7" name="Rettangolo arrotondato 1"/>
          <p:cNvSpPr>
            <a:spLocks noChangeArrowheads="1"/>
          </p:cNvSpPr>
          <p:nvPr/>
        </p:nvSpPr>
        <p:spPr bwMode="auto">
          <a:xfrm>
            <a:off x="467544" y="4653136"/>
            <a:ext cx="8190872" cy="1296144"/>
          </a:xfrm>
          <a:prstGeom prst="roundRect">
            <a:avLst>
              <a:gd name="adj" fmla="val 4553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96000">
                <a:schemeClr val="accent1">
                  <a:tint val="44500"/>
                  <a:satMod val="160000"/>
                  <a:alpha val="1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EFDC01"/>
            </a:solidFill>
            <a:round/>
            <a:headEnd/>
            <a:tailEnd/>
          </a:ln>
        </p:spPr>
        <p:txBody>
          <a:bodyPr>
            <a:noAutofit/>
          </a:bodyPr>
          <a:lstStyle>
            <a:lvl1pPr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9pPr>
          </a:lstStyle>
          <a:p>
            <a:pPr marL="0" lvl="1" indent="0" algn="ctr">
              <a:buClr>
                <a:srgbClr val="002060"/>
              </a:buClr>
            </a:pPr>
            <a:r>
              <a:rPr lang="it-IT" dirty="0" smtClean="0">
                <a:solidFill>
                  <a:srgbClr val="707173"/>
                </a:solidFill>
              </a:rPr>
              <a:t>A regime sarà previsto un </a:t>
            </a:r>
            <a:r>
              <a:rPr lang="it-IT" b="1" i="1" dirty="0" err="1" smtClean="0">
                <a:solidFill>
                  <a:srgbClr val="707173"/>
                </a:solidFill>
              </a:rPr>
              <a:t>Assessment</a:t>
            </a:r>
            <a:r>
              <a:rPr lang="it-IT" b="1" dirty="0" smtClean="0">
                <a:solidFill>
                  <a:srgbClr val="707173"/>
                </a:solidFill>
              </a:rPr>
              <a:t> annuale, </a:t>
            </a:r>
            <a:r>
              <a:rPr lang="it-IT" dirty="0" smtClean="0">
                <a:solidFill>
                  <a:srgbClr val="707173"/>
                </a:solidFill>
              </a:rPr>
              <a:t>su tutte le risorse coinvolte nella prestazione dei servizi di investimento,</a:t>
            </a:r>
            <a:r>
              <a:rPr lang="it-IT" b="1" dirty="0" smtClean="0">
                <a:solidFill>
                  <a:srgbClr val="707173"/>
                </a:solidFill>
              </a:rPr>
              <a:t> </a:t>
            </a:r>
            <a:r>
              <a:rPr lang="it-IT" dirty="0" smtClean="0">
                <a:solidFill>
                  <a:srgbClr val="707173"/>
                </a:solidFill>
              </a:rPr>
              <a:t>volto ad </a:t>
            </a:r>
            <a:r>
              <a:rPr lang="it-IT" b="1" dirty="0" smtClean="0">
                <a:solidFill>
                  <a:srgbClr val="707173"/>
                </a:solidFill>
              </a:rPr>
              <a:t>assicurare la presenza ed il mantenimento delle conoscenze </a:t>
            </a:r>
            <a:r>
              <a:rPr lang="it-IT" dirty="0">
                <a:solidFill>
                  <a:srgbClr val="707173"/>
                </a:solidFill>
              </a:rPr>
              <a:t>acquisite </a:t>
            </a:r>
            <a:r>
              <a:rPr lang="it-IT" dirty="0" smtClean="0">
                <a:solidFill>
                  <a:srgbClr val="707173"/>
                </a:solidFill>
              </a:rPr>
              <a:t>sulle materie individuate </a:t>
            </a:r>
            <a:r>
              <a:rPr lang="it-IT" dirty="0">
                <a:solidFill>
                  <a:srgbClr val="707173"/>
                </a:solidFill>
              </a:rPr>
              <a:t>dalla normativa di </a:t>
            </a:r>
            <a:r>
              <a:rPr lang="it-IT" dirty="0" smtClean="0">
                <a:solidFill>
                  <a:srgbClr val="707173"/>
                </a:solidFill>
              </a:rPr>
              <a:t>riferimento</a:t>
            </a:r>
          </a:p>
        </p:txBody>
      </p:sp>
      <p:sp>
        <p:nvSpPr>
          <p:cNvPr id="8" name="Rettangolo 7"/>
          <p:cNvSpPr/>
          <p:nvPr/>
        </p:nvSpPr>
        <p:spPr>
          <a:xfrm>
            <a:off x="261236" y="6119718"/>
            <a:ext cx="83971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i="1" dirty="0" smtClean="0">
                <a:solidFill>
                  <a:srgbClr val="707173"/>
                </a:solidFill>
              </a:rPr>
              <a:t>(</a:t>
            </a:r>
            <a:r>
              <a:rPr lang="it-IT" altLang="it-IT" sz="1100" i="1" dirty="0">
                <a:solidFill>
                  <a:srgbClr val="706F6F"/>
                </a:solidFill>
              </a:rPr>
              <a:t>Regolamento Intermediari </a:t>
            </a:r>
            <a:r>
              <a:rPr lang="en-US" sz="1100" i="1" dirty="0" err="1" smtClean="0">
                <a:solidFill>
                  <a:srgbClr val="707173"/>
                </a:solidFill>
              </a:rPr>
              <a:t>Artt</a:t>
            </a:r>
            <a:r>
              <a:rPr lang="en-US" sz="1100" i="1" dirty="0" smtClean="0">
                <a:solidFill>
                  <a:srgbClr val="707173"/>
                </a:solidFill>
              </a:rPr>
              <a:t>. </a:t>
            </a:r>
            <a:r>
              <a:rPr lang="en-US" sz="1100" i="1" dirty="0">
                <a:solidFill>
                  <a:srgbClr val="707173"/>
                </a:solidFill>
              </a:rPr>
              <a:t>59 –</a:t>
            </a:r>
            <a:r>
              <a:rPr lang="en-US" sz="1100" i="1" dirty="0" err="1" smtClean="0">
                <a:solidFill>
                  <a:srgbClr val="707173"/>
                </a:solidFill>
              </a:rPr>
              <a:t>sexies</a:t>
            </a:r>
            <a:r>
              <a:rPr lang="en-US" sz="1100" i="1" dirty="0" smtClean="0">
                <a:solidFill>
                  <a:srgbClr val="707173"/>
                </a:solidFill>
              </a:rPr>
              <a:t> e  </a:t>
            </a:r>
            <a:r>
              <a:rPr lang="it-IT" sz="1100" i="1" dirty="0" smtClean="0">
                <a:solidFill>
                  <a:srgbClr val="706F6F"/>
                </a:solidFill>
              </a:rPr>
              <a:t>59-septies;  </a:t>
            </a:r>
            <a:r>
              <a:rPr lang="en-US" sz="1100" i="1" dirty="0">
                <a:solidFill>
                  <a:srgbClr val="706F6F"/>
                </a:solidFill>
              </a:rPr>
              <a:t>Art. 59 –</a:t>
            </a:r>
            <a:r>
              <a:rPr lang="en-US" sz="1100" i="1" dirty="0" err="1">
                <a:solidFill>
                  <a:srgbClr val="706F6F"/>
                </a:solidFill>
              </a:rPr>
              <a:t>octies</a:t>
            </a:r>
            <a:r>
              <a:rPr lang="en-US" sz="1100" i="1" dirty="0">
                <a:solidFill>
                  <a:srgbClr val="706F6F"/>
                </a:solidFill>
              </a:rPr>
              <a:t>, co.1. </a:t>
            </a:r>
            <a:r>
              <a:rPr lang="en-US" sz="1100" i="1" dirty="0" err="1">
                <a:solidFill>
                  <a:srgbClr val="706F6F"/>
                </a:solidFill>
              </a:rPr>
              <a:t>lett</a:t>
            </a:r>
            <a:r>
              <a:rPr lang="en-US" sz="1100" i="1" dirty="0">
                <a:solidFill>
                  <a:srgbClr val="706F6F"/>
                </a:solidFill>
              </a:rPr>
              <a:t>. c) - d</a:t>
            </a:r>
            <a:r>
              <a:rPr lang="en-US" sz="1100" i="1" dirty="0" smtClean="0">
                <a:solidFill>
                  <a:srgbClr val="706F6F"/>
                </a:solidFill>
              </a:rPr>
              <a:t>)</a:t>
            </a:r>
            <a:r>
              <a:rPr lang="en-US" sz="1100" i="1" dirty="0" smtClean="0">
                <a:solidFill>
                  <a:srgbClr val="707173"/>
                </a:solidFill>
              </a:rPr>
              <a:t> </a:t>
            </a:r>
            <a:r>
              <a:rPr lang="en-US" sz="1100" i="1" dirty="0">
                <a:solidFill>
                  <a:srgbClr val="70717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8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0325" y="144438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err="1" smtClean="0"/>
              <a:t>MIfID</a:t>
            </a:r>
            <a:r>
              <a:rPr lang="it-IT" dirty="0" smtClean="0"/>
              <a:t> 2: </a:t>
            </a:r>
            <a:r>
              <a:rPr lang="it-IT" dirty="0"/>
              <a:t>dettaglio competenze</a:t>
            </a:r>
          </a:p>
        </p:txBody>
      </p:sp>
      <p:sp>
        <p:nvSpPr>
          <p:cNvPr id="6" name="CasellaDiTesto 5"/>
          <p:cNvSpPr txBox="1"/>
          <p:nvPr/>
        </p:nvSpPr>
        <p:spPr>
          <a:xfrm rot="20935050">
            <a:off x="7472690" y="1049727"/>
            <a:ext cx="130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GENNAIO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691680" y="2420888"/>
            <a:ext cx="722259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1338" indent="-363538"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altLang="it-IT" sz="1500" i="1" dirty="0" smtClean="0">
                <a:solidFill>
                  <a:srgbClr val="706F6F"/>
                </a:solidFill>
              </a:rPr>
              <a:t>comprendere </a:t>
            </a:r>
            <a:r>
              <a:rPr lang="it-IT" altLang="it-IT" sz="1500" i="1" dirty="0">
                <a:solidFill>
                  <a:srgbClr val="706F6F"/>
                </a:solidFill>
              </a:rPr>
              <a:t>le </a:t>
            </a:r>
            <a:r>
              <a:rPr lang="it-IT" altLang="it-IT" sz="1500" b="1" i="1" dirty="0">
                <a:solidFill>
                  <a:srgbClr val="706F6F"/>
                </a:solidFill>
              </a:rPr>
              <a:t>caratteristiche, i rischi e gli elementi fondamentali </a:t>
            </a:r>
            <a:r>
              <a:rPr lang="it-IT" altLang="it-IT" sz="1500" i="1" dirty="0">
                <a:solidFill>
                  <a:srgbClr val="706F6F"/>
                </a:solidFill>
              </a:rPr>
              <a:t>e </a:t>
            </a:r>
            <a:r>
              <a:rPr lang="it-IT" altLang="it-IT" sz="1500" i="1" dirty="0" smtClean="0">
                <a:solidFill>
                  <a:srgbClr val="706F6F"/>
                </a:solidFill>
              </a:rPr>
              <a:t>le </a:t>
            </a:r>
            <a:r>
              <a:rPr lang="it-IT" altLang="it-IT" sz="1500" i="1" dirty="0">
                <a:solidFill>
                  <a:srgbClr val="706F6F"/>
                </a:solidFill>
              </a:rPr>
              <a:t>ragioni per cui il tipo di prodotto di investimento fornito dall’impresa potrebbe</a:t>
            </a:r>
            <a:r>
              <a:rPr lang="it-IT" altLang="it-IT" sz="1500" b="1" i="1" dirty="0">
                <a:solidFill>
                  <a:srgbClr val="706F6F"/>
                </a:solidFill>
              </a:rPr>
              <a:t> non essere indicato per il cliente</a:t>
            </a:r>
            <a:r>
              <a:rPr lang="it-IT" altLang="it-IT" sz="1500" i="1" dirty="0">
                <a:solidFill>
                  <a:srgbClr val="706F6F"/>
                </a:solidFill>
              </a:rPr>
              <a:t>, dopo aver valutato le informazioni fornite dal cliente stesso;</a:t>
            </a:r>
          </a:p>
          <a:p>
            <a:pPr marL="541338" indent="-363538"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altLang="it-IT" sz="1500" i="1" dirty="0">
                <a:solidFill>
                  <a:srgbClr val="706F6F"/>
                </a:solidFill>
              </a:rPr>
              <a:t>comprendere l’ammontare complessivo delle </a:t>
            </a:r>
            <a:r>
              <a:rPr lang="it-IT" altLang="it-IT" sz="1500" b="1" i="1" dirty="0">
                <a:solidFill>
                  <a:srgbClr val="706F6F"/>
                </a:solidFill>
              </a:rPr>
              <a:t>spese e degli oneri </a:t>
            </a:r>
            <a:r>
              <a:rPr lang="it-IT" altLang="it-IT" sz="1500" i="1" dirty="0">
                <a:solidFill>
                  <a:srgbClr val="706F6F"/>
                </a:solidFill>
              </a:rPr>
              <a:t>sostenuti dal cliente, nonché gli oneri associati alla prestazione della consulenza e di eventuali altri servizi collegati; </a:t>
            </a:r>
          </a:p>
          <a:p>
            <a:pPr marL="541338" indent="-363538"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altLang="it-IT" sz="1500" i="1" dirty="0">
                <a:solidFill>
                  <a:srgbClr val="706F6F"/>
                </a:solidFill>
              </a:rPr>
              <a:t>adempiere agli </a:t>
            </a:r>
            <a:r>
              <a:rPr lang="it-IT" altLang="it-IT" sz="1500" b="1" i="1" dirty="0">
                <a:solidFill>
                  <a:srgbClr val="706F6F"/>
                </a:solidFill>
              </a:rPr>
              <a:t>obblighi</a:t>
            </a:r>
            <a:r>
              <a:rPr lang="it-IT" altLang="it-IT" sz="1500" i="1" dirty="0">
                <a:solidFill>
                  <a:srgbClr val="706F6F"/>
                </a:solidFill>
              </a:rPr>
              <a:t> imposti agli intermediari in relazione ad alcuni aspetti dei requisiti di adeguatezza della direttiva </a:t>
            </a:r>
            <a:r>
              <a:rPr lang="it-IT" altLang="it-IT" sz="1500" i="1" dirty="0" err="1">
                <a:solidFill>
                  <a:srgbClr val="706F6F"/>
                </a:solidFill>
              </a:rPr>
              <a:t>MiFID</a:t>
            </a:r>
            <a:r>
              <a:rPr lang="it-IT" altLang="it-IT" sz="1500" i="1" dirty="0">
                <a:solidFill>
                  <a:srgbClr val="706F6F"/>
                </a:solidFill>
              </a:rPr>
              <a:t> II e comprendere le questioni legate agli abusi di mercato e all’antiriciclaggio</a:t>
            </a:r>
            <a:r>
              <a:rPr lang="it-IT" altLang="it-IT" sz="1500" i="1" dirty="0" smtClean="0">
                <a:solidFill>
                  <a:srgbClr val="706F6F"/>
                </a:solidFill>
              </a:rPr>
              <a:t>;</a:t>
            </a:r>
          </a:p>
          <a:p>
            <a:pPr marL="541338" indent="-363538"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altLang="it-IT" sz="1500" i="1" dirty="0">
                <a:solidFill>
                  <a:srgbClr val="706F6F"/>
                </a:solidFill>
              </a:rPr>
              <a:t>comprendere il </a:t>
            </a:r>
            <a:r>
              <a:rPr lang="it-IT" altLang="it-IT" sz="1500" b="1" i="1" dirty="0">
                <a:solidFill>
                  <a:srgbClr val="706F6F"/>
                </a:solidFill>
              </a:rPr>
              <a:t>funzionamento dei mercati finanziari e la loro influenza sul valore e sul prezzo dei prodotti </a:t>
            </a:r>
            <a:r>
              <a:rPr lang="it-IT" altLang="it-IT" sz="1500" i="1" dirty="0">
                <a:solidFill>
                  <a:srgbClr val="706F6F"/>
                </a:solidFill>
              </a:rPr>
              <a:t>ovvero l’impatto dei dati economici e di eventi nazionali, regionali, globali sugli stessi;</a:t>
            </a:r>
          </a:p>
          <a:p>
            <a:pPr marL="541338" indent="-363538"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altLang="it-IT" sz="1500" i="1" dirty="0">
                <a:solidFill>
                  <a:srgbClr val="706F6F"/>
                </a:solidFill>
              </a:rPr>
              <a:t>valutare i dati relativi ai prodotti di investimento offerti e raccomandati ai clienti (KIID, prospetti informativi, bilanci </a:t>
            </a:r>
            <a:r>
              <a:rPr lang="it-IT" altLang="it-IT" sz="1500" i="1" dirty="0" err="1">
                <a:solidFill>
                  <a:srgbClr val="706F6F"/>
                </a:solidFill>
              </a:rPr>
              <a:t>ecc</a:t>
            </a:r>
            <a:r>
              <a:rPr lang="it-IT" altLang="it-IT" sz="1500" i="1" dirty="0">
                <a:solidFill>
                  <a:srgbClr val="706F6F"/>
                </a:solidFill>
              </a:rPr>
              <a:t>) e acquisire una conoscenza basilare dei </a:t>
            </a:r>
            <a:r>
              <a:rPr lang="it-IT" altLang="it-IT" sz="1500" b="1" i="1" dirty="0">
                <a:solidFill>
                  <a:srgbClr val="706F6F"/>
                </a:solidFill>
              </a:rPr>
              <a:t>principi di valutazione </a:t>
            </a:r>
            <a:r>
              <a:rPr lang="it-IT" altLang="it-IT" sz="1500" i="1" dirty="0">
                <a:solidFill>
                  <a:srgbClr val="706F6F"/>
                </a:solidFill>
              </a:rPr>
              <a:t>applicabili agli stessi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05" y="3068960"/>
            <a:ext cx="1302402" cy="105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arrotondato 1"/>
          <p:cNvSpPr>
            <a:spLocks noChangeArrowheads="1"/>
          </p:cNvSpPr>
          <p:nvPr/>
        </p:nvSpPr>
        <p:spPr bwMode="auto">
          <a:xfrm>
            <a:off x="241687" y="836712"/>
            <a:ext cx="8640960" cy="1440160"/>
          </a:xfrm>
          <a:prstGeom prst="roundRect">
            <a:avLst>
              <a:gd name="adj" fmla="val 16667"/>
            </a:avLst>
          </a:prstGeom>
          <a:solidFill>
            <a:srgbClr val="EFDC01"/>
          </a:solidFill>
          <a:ln w="9525" algn="ctr">
            <a:solidFill>
              <a:srgbClr val="EFDC01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2060"/>
              </a:buClr>
            </a:pPr>
            <a:r>
              <a:rPr lang="it-IT" altLang="it-IT" dirty="0" smtClean="0">
                <a:solidFill>
                  <a:srgbClr val="0047BB"/>
                </a:solidFill>
              </a:rPr>
              <a:t>Gli </a:t>
            </a:r>
            <a:r>
              <a:rPr lang="it-IT" altLang="it-IT" dirty="0">
                <a:solidFill>
                  <a:srgbClr val="0047BB"/>
                </a:solidFill>
              </a:rPr>
              <a:t>intermediari </a:t>
            </a:r>
            <a:r>
              <a:rPr lang="it-IT" altLang="it-IT" dirty="0" smtClean="0">
                <a:solidFill>
                  <a:srgbClr val="0047BB"/>
                </a:solidFill>
              </a:rPr>
              <a:t>devono garantire </a:t>
            </a:r>
            <a:r>
              <a:rPr lang="it-IT" altLang="it-IT" dirty="0">
                <a:solidFill>
                  <a:srgbClr val="0047BB"/>
                </a:solidFill>
              </a:rPr>
              <a:t>che le persone addette alla consulenza in materia di investimenti </a:t>
            </a:r>
            <a:r>
              <a:rPr lang="it-IT" altLang="it-IT" dirty="0" smtClean="0">
                <a:solidFill>
                  <a:srgbClr val="0047BB"/>
                </a:solidFill>
              </a:rPr>
              <a:t>siano </a:t>
            </a:r>
            <a:r>
              <a:rPr lang="it-IT" altLang="it-IT" dirty="0">
                <a:solidFill>
                  <a:srgbClr val="0047BB"/>
                </a:solidFill>
              </a:rPr>
              <a:t>dotati di </a:t>
            </a:r>
            <a:r>
              <a:rPr lang="it-IT" altLang="it-IT" b="1" dirty="0">
                <a:solidFill>
                  <a:srgbClr val="0047BB"/>
                </a:solidFill>
              </a:rPr>
              <a:t>adeguate competenze e </a:t>
            </a:r>
            <a:r>
              <a:rPr lang="it-IT" altLang="it-IT" b="1" dirty="0" smtClean="0">
                <a:solidFill>
                  <a:srgbClr val="0047BB"/>
                </a:solidFill>
              </a:rPr>
              <a:t>conoscenze, </a:t>
            </a:r>
            <a:r>
              <a:rPr lang="it-IT" altLang="it-IT" dirty="0" smtClean="0">
                <a:solidFill>
                  <a:srgbClr val="0047BB"/>
                </a:solidFill>
              </a:rPr>
              <a:t>sulla </a:t>
            </a:r>
            <a:r>
              <a:rPr lang="it-IT" altLang="it-IT" dirty="0">
                <a:solidFill>
                  <a:srgbClr val="0047BB"/>
                </a:solidFill>
              </a:rPr>
              <a:t>base del conseguimento di una qualifica idonea e dell’acquisizione di un’esperienza </a:t>
            </a:r>
            <a:r>
              <a:rPr lang="it-IT" altLang="it-IT" dirty="0" smtClean="0">
                <a:solidFill>
                  <a:srgbClr val="0047BB"/>
                </a:solidFill>
              </a:rPr>
              <a:t>adeguata</a:t>
            </a:r>
          </a:p>
          <a:p>
            <a:pPr algn="ctr" eaLnBrk="1" hangingPunct="1">
              <a:buClr>
                <a:srgbClr val="002060"/>
              </a:buClr>
            </a:pPr>
            <a:r>
              <a:rPr lang="it-IT" altLang="it-IT" dirty="0" smtClean="0">
                <a:solidFill>
                  <a:srgbClr val="0047BB"/>
                </a:solidFill>
              </a:rPr>
              <a:t>In particolare, il </a:t>
            </a:r>
            <a:r>
              <a:rPr lang="it-IT" altLang="it-IT" dirty="0">
                <a:solidFill>
                  <a:srgbClr val="0047BB"/>
                </a:solidFill>
              </a:rPr>
              <a:t>personale addetto alla Consulenza deve avere </a:t>
            </a:r>
            <a:r>
              <a:rPr lang="it-IT" altLang="it-IT" dirty="0" smtClean="0">
                <a:solidFill>
                  <a:srgbClr val="0047BB"/>
                </a:solidFill>
              </a:rPr>
              <a:t>conoscenze </a:t>
            </a:r>
            <a:r>
              <a:rPr lang="it-IT" altLang="it-IT" dirty="0">
                <a:solidFill>
                  <a:srgbClr val="0047BB"/>
                </a:solidFill>
              </a:rPr>
              <a:t>e competenze necessarie </a:t>
            </a:r>
            <a:r>
              <a:rPr lang="it-IT" altLang="it-IT" dirty="0" smtClean="0">
                <a:solidFill>
                  <a:srgbClr val="0047BB"/>
                </a:solidFill>
              </a:rPr>
              <a:t>per…</a:t>
            </a:r>
            <a:endParaRPr lang="it-IT" altLang="it-IT" dirty="0">
              <a:solidFill>
                <a:srgbClr val="0047BB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39515" y="4124224"/>
            <a:ext cx="13739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i="1" dirty="0" smtClean="0">
                <a:solidFill>
                  <a:srgbClr val="707173"/>
                </a:solidFill>
              </a:rPr>
              <a:t>(</a:t>
            </a:r>
            <a:r>
              <a:rPr lang="it-IT" altLang="it-IT" sz="1100" i="1" dirty="0" smtClean="0">
                <a:solidFill>
                  <a:srgbClr val="706F6F"/>
                </a:solidFill>
              </a:rPr>
              <a:t>ESMA/2015/1886</a:t>
            </a:r>
            <a:r>
              <a:rPr lang="it-IT" altLang="it-IT" sz="1100" i="1" dirty="0">
                <a:solidFill>
                  <a:srgbClr val="706F6F"/>
                </a:solidFill>
              </a:rPr>
              <a:t>. </a:t>
            </a:r>
            <a:r>
              <a:rPr lang="it-IT" altLang="it-IT" sz="1100" i="1" dirty="0" smtClean="0">
                <a:solidFill>
                  <a:srgbClr val="706F6F"/>
                </a:solidFill>
              </a:rPr>
              <a:t>Orientamenti </a:t>
            </a:r>
            <a:r>
              <a:rPr lang="it-IT" altLang="it-IT" sz="1100" i="1" dirty="0">
                <a:solidFill>
                  <a:srgbClr val="706F6F"/>
                </a:solidFill>
              </a:rPr>
              <a:t>sulla valutazione delle conoscenze e </a:t>
            </a:r>
            <a:r>
              <a:rPr lang="it-IT" altLang="it-IT" sz="1100" i="1" dirty="0" smtClean="0">
                <a:solidFill>
                  <a:srgbClr val="706F6F"/>
                </a:solidFill>
              </a:rPr>
              <a:t>competenze</a:t>
            </a:r>
          </a:p>
          <a:p>
            <a:pPr lvl="0"/>
            <a:r>
              <a:rPr lang="it-IT" altLang="it-IT" sz="1100" i="1" dirty="0" smtClean="0">
                <a:solidFill>
                  <a:srgbClr val="706F6F"/>
                </a:solidFill>
              </a:rPr>
              <a:t>V.II-17)</a:t>
            </a:r>
            <a:endParaRPr lang="en-US" sz="1100" i="1" dirty="0">
              <a:solidFill>
                <a:srgbClr val="7071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7" name="Triangolo isoscele 6"/>
          <p:cNvSpPr/>
          <p:nvPr/>
        </p:nvSpPr>
        <p:spPr bwMode="auto">
          <a:xfrm flipV="1">
            <a:off x="3347864" y="1853092"/>
            <a:ext cx="2376264" cy="207756"/>
          </a:xfrm>
          <a:prstGeom prst="triangl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it-IT" sz="1400" b="0" i="0" u="none" strike="noStrike" cap="none" normalizeH="0" baseline="0" dirty="0" err="1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287829" y="1790369"/>
            <a:ext cx="8604651" cy="0"/>
          </a:xfrm>
          <a:prstGeom prst="line">
            <a:avLst/>
          </a:prstGeom>
          <a:ln w="19050">
            <a:solidFill>
              <a:srgbClr val="FFC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53" y="2807970"/>
            <a:ext cx="6970293" cy="2853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tangolo 8"/>
          <p:cNvSpPr/>
          <p:nvPr/>
        </p:nvSpPr>
        <p:spPr>
          <a:xfrm>
            <a:off x="251520" y="4147229"/>
            <a:ext cx="7055620" cy="52915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51520" y="1044025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2060"/>
              </a:buClr>
            </a:pPr>
            <a:r>
              <a:rPr lang="it-IT" altLang="it-IT" sz="1600" dirty="0" smtClean="0">
                <a:solidFill>
                  <a:srgbClr val="707173"/>
                </a:solidFill>
              </a:rPr>
              <a:t>I </a:t>
            </a:r>
            <a:r>
              <a:rPr lang="it-IT" altLang="it-IT" sz="1600" b="1" dirty="0" smtClean="0">
                <a:solidFill>
                  <a:srgbClr val="707173"/>
                </a:solidFill>
              </a:rPr>
              <a:t>requisiti di esperienza e conoscenza </a:t>
            </a:r>
            <a:r>
              <a:rPr lang="it-IT" altLang="it-IT" sz="1600" dirty="0" smtClean="0">
                <a:solidFill>
                  <a:srgbClr val="707173"/>
                </a:solidFill>
              </a:rPr>
              <a:t>che consentono di </a:t>
            </a:r>
            <a:r>
              <a:rPr lang="it-IT" altLang="it-IT" sz="1600" b="1" dirty="0" smtClean="0">
                <a:solidFill>
                  <a:srgbClr val="707173"/>
                </a:solidFill>
              </a:rPr>
              <a:t>svolgere l’attività di consulenza </a:t>
            </a:r>
            <a:r>
              <a:rPr lang="it-IT" altLang="it-IT" sz="1600" dirty="0">
                <a:solidFill>
                  <a:srgbClr val="707173"/>
                </a:solidFill>
              </a:rPr>
              <a:t>in materia di </a:t>
            </a:r>
            <a:r>
              <a:rPr lang="it-IT" altLang="it-IT" sz="1600" dirty="0" smtClean="0">
                <a:solidFill>
                  <a:srgbClr val="707173"/>
                </a:solidFill>
              </a:rPr>
              <a:t>investimenti sono i seguenti </a:t>
            </a:r>
            <a:r>
              <a:rPr lang="it-IT" altLang="it-IT" sz="1600" b="1" dirty="0" smtClean="0">
                <a:solidFill>
                  <a:srgbClr val="707173"/>
                </a:solidFill>
              </a:rPr>
              <a:t>:</a:t>
            </a:r>
            <a:endParaRPr lang="it-IT" sz="1600" dirty="0"/>
          </a:p>
        </p:txBody>
      </p:sp>
      <p:grpSp>
        <p:nvGrpSpPr>
          <p:cNvPr id="11" name="Gruppo 10"/>
          <p:cNvGrpSpPr/>
          <p:nvPr/>
        </p:nvGrpSpPr>
        <p:grpSpPr>
          <a:xfrm>
            <a:off x="7668344" y="2059952"/>
            <a:ext cx="1176106" cy="1297040"/>
            <a:chOff x="7668344" y="980728"/>
            <a:chExt cx="1584176" cy="1656184"/>
          </a:xfrm>
        </p:grpSpPr>
        <p:pic>
          <p:nvPicPr>
            <p:cNvPr id="12" name="Picture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980728"/>
              <a:ext cx="1584176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CasellaDiTesto 12"/>
            <p:cNvSpPr txBox="1"/>
            <p:nvPr/>
          </p:nvSpPr>
          <p:spPr>
            <a:xfrm rot="20935050">
              <a:off x="7752632" y="1227640"/>
              <a:ext cx="1238335" cy="353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bg1"/>
                  </a:solidFill>
                </a:rPr>
                <a:t>GENNAIO</a:t>
              </a:r>
              <a:endParaRPr lang="it-IT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 rot="20964785">
              <a:off x="7967438" y="1383735"/>
              <a:ext cx="969457" cy="825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600" dirty="0" smtClean="0">
                  <a:solidFill>
                    <a:srgbClr val="003399"/>
                  </a:solidFill>
                </a:rPr>
                <a:t> 3</a:t>
              </a:r>
              <a:endParaRPr lang="it-IT" sz="36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7474093" y="3645024"/>
            <a:ext cx="15624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>
                <a:solidFill>
                  <a:srgbClr val="00B050"/>
                </a:solidFill>
              </a:rPr>
              <a:t>Possibile dimezzamento attraverso </a:t>
            </a:r>
            <a:r>
              <a:rPr lang="it-IT" sz="1100" b="1" dirty="0">
                <a:solidFill>
                  <a:srgbClr val="00B050"/>
                </a:solidFill>
              </a:rPr>
              <a:t>un percorso formativo ad hoc ed il superamento di uno specifico </a:t>
            </a:r>
            <a:r>
              <a:rPr lang="it-IT" sz="1100" b="1" dirty="0" smtClean="0">
                <a:solidFill>
                  <a:srgbClr val="00B050"/>
                </a:solidFill>
              </a:rPr>
              <a:t>esame</a:t>
            </a:r>
          </a:p>
          <a:p>
            <a:r>
              <a:rPr lang="it-IT" sz="1100" b="1" dirty="0" smtClean="0">
                <a:solidFill>
                  <a:srgbClr val="00B050"/>
                </a:solidFill>
              </a:rPr>
              <a:t>(focus successivo)</a:t>
            </a:r>
            <a:endParaRPr lang="it-IT" sz="1100" b="1" dirty="0">
              <a:solidFill>
                <a:srgbClr val="00B050"/>
              </a:solidFill>
            </a:endParaRPr>
          </a:p>
        </p:txBody>
      </p:sp>
      <p:sp>
        <p:nvSpPr>
          <p:cNvPr id="16" name="Callout 11 15"/>
          <p:cNvSpPr/>
          <p:nvPr/>
        </p:nvSpPr>
        <p:spPr>
          <a:xfrm>
            <a:off x="6653805" y="5733256"/>
            <a:ext cx="1976805" cy="602345"/>
          </a:xfrm>
          <a:prstGeom prst="callout3">
            <a:avLst>
              <a:gd name="adj1" fmla="val -18247"/>
              <a:gd name="adj2" fmla="val 65227"/>
              <a:gd name="adj3" fmla="val -67999"/>
              <a:gd name="adj4" fmla="val 67654"/>
              <a:gd name="adj5" fmla="val -101306"/>
              <a:gd name="adj6" fmla="val 52237"/>
              <a:gd name="adj7" fmla="val -141915"/>
              <a:gd name="adj8" fmla="val 3072"/>
            </a:avLst>
          </a:prstGeom>
          <a:solidFill>
            <a:srgbClr val="F8F0E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Possibile necessità di effettuare un test di verifica delle competenze </a:t>
            </a:r>
            <a:r>
              <a:rPr lang="it-IT" sz="1000" smtClean="0">
                <a:solidFill>
                  <a:schemeClr val="bg2">
                    <a:lumMod val="10000"/>
                  </a:schemeClr>
                </a:solidFill>
              </a:rPr>
              <a:t>(consultazione CONSOB)</a:t>
            </a:r>
            <a:endParaRPr lang="it-IT" sz="1000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101886" y="172273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MIFID 2: ESPERIENZA NECESSARIA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18775" y="6176337"/>
            <a:ext cx="64350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dirty="0" smtClean="0">
                <a:solidFill>
                  <a:srgbClr val="706F6F"/>
                </a:solidFill>
              </a:rPr>
              <a:t>Regolamento Intermediari, Artt</a:t>
            </a:r>
            <a:r>
              <a:rPr lang="it-IT" sz="1100" i="1" dirty="0">
                <a:solidFill>
                  <a:srgbClr val="706F6F"/>
                </a:solidFill>
              </a:rPr>
              <a:t>. 59-sexies e 59-septies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35715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0325" y="144438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MIFID 2: DIMEZZAMENTO ANNI ESPERIENZA</a:t>
            </a:r>
            <a:endParaRPr lang="it-IT" dirty="0"/>
          </a:p>
        </p:txBody>
      </p:sp>
      <p:sp>
        <p:nvSpPr>
          <p:cNvPr id="7" name="Rettangolo arrotondato 1"/>
          <p:cNvSpPr>
            <a:spLocks noChangeArrowheads="1"/>
          </p:cNvSpPr>
          <p:nvPr/>
        </p:nvSpPr>
        <p:spPr bwMode="auto">
          <a:xfrm>
            <a:off x="251520" y="1124744"/>
            <a:ext cx="8640960" cy="1728192"/>
          </a:xfrm>
          <a:prstGeom prst="roundRect">
            <a:avLst>
              <a:gd name="adj" fmla="val 16667"/>
            </a:avLst>
          </a:prstGeom>
          <a:solidFill>
            <a:srgbClr val="EFDC01"/>
          </a:solidFill>
          <a:ln w="9525" algn="ctr">
            <a:solidFill>
              <a:srgbClr val="EFDC01"/>
            </a:solidFill>
            <a:round/>
            <a:headEnd/>
            <a:tailEnd/>
          </a:ln>
        </p:spPr>
        <p:txBody>
          <a:bodyPr>
            <a:normAutofit/>
          </a:bodyPr>
          <a:lstStyle>
            <a:lvl1pPr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sz="1800" dirty="0">
                <a:solidFill>
                  <a:srgbClr val="707173"/>
                </a:solidFill>
              </a:rPr>
              <a:t>La </a:t>
            </a:r>
            <a:r>
              <a:rPr lang="it-IT" sz="1800" b="1" dirty="0">
                <a:solidFill>
                  <a:srgbClr val="707173"/>
                </a:solidFill>
              </a:rPr>
              <a:t>formazione </a:t>
            </a:r>
            <a:r>
              <a:rPr lang="it-IT" sz="1800" b="1" dirty="0" smtClean="0">
                <a:solidFill>
                  <a:srgbClr val="707173"/>
                </a:solidFill>
              </a:rPr>
              <a:t>professionale per dimezzamento anni esperienza </a:t>
            </a:r>
            <a:r>
              <a:rPr lang="it-IT" sz="1800" dirty="0">
                <a:solidFill>
                  <a:srgbClr val="707173"/>
                </a:solidFill>
              </a:rPr>
              <a:t>consiste nella partecipazione, nei 12 mesi antecedenti l’inizio dell’attività, a </a:t>
            </a:r>
            <a:r>
              <a:rPr lang="it-IT" sz="1800" b="1" dirty="0">
                <a:solidFill>
                  <a:srgbClr val="707173"/>
                </a:solidFill>
              </a:rPr>
              <a:t>corsi di durata non inferiore a 60 ore</a:t>
            </a:r>
            <a:r>
              <a:rPr lang="it-IT" sz="1800" dirty="0">
                <a:solidFill>
                  <a:srgbClr val="707173"/>
                </a:solidFill>
              </a:rPr>
              <a:t>, svolti in aula o a distanza, mirati al conseguimento di conoscenze teoriche aggiornate, di competenze tecnico-operative e di una corretta comunicazione con la clientela </a:t>
            </a:r>
          </a:p>
          <a:p>
            <a:pPr algn="ctr" eaLnBrk="1" hangingPunct="1">
              <a:buClr>
                <a:srgbClr val="002060"/>
              </a:buClr>
            </a:pPr>
            <a:endParaRPr lang="it-IT" altLang="it-IT" sz="1800" dirty="0">
              <a:solidFill>
                <a:srgbClr val="0047BB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691680" y="3645024"/>
            <a:ext cx="57606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buClr>
                <a:srgbClr val="002060"/>
              </a:buClr>
            </a:pPr>
            <a:r>
              <a:rPr lang="it-IT" sz="2000" dirty="0" smtClean="0">
                <a:solidFill>
                  <a:srgbClr val="707173"/>
                </a:solidFill>
              </a:rPr>
              <a:t>La </a:t>
            </a:r>
            <a:r>
              <a:rPr lang="it-IT" sz="2000" dirty="0">
                <a:solidFill>
                  <a:srgbClr val="707173"/>
                </a:solidFill>
              </a:rPr>
              <a:t>formazione professionale in </a:t>
            </a:r>
            <a:r>
              <a:rPr lang="it-IT" sz="2000" dirty="0" smtClean="0">
                <a:solidFill>
                  <a:srgbClr val="707173"/>
                </a:solidFill>
              </a:rPr>
              <a:t>questione, </a:t>
            </a:r>
            <a:r>
              <a:rPr lang="it-IT" sz="2000" dirty="0">
                <a:solidFill>
                  <a:srgbClr val="707173"/>
                </a:solidFill>
              </a:rPr>
              <a:t>già avviata sulle risorse in perimetro, si conclude con lo svolgimento di un </a:t>
            </a:r>
            <a:r>
              <a:rPr lang="it-IT" sz="2000" b="1" dirty="0">
                <a:solidFill>
                  <a:srgbClr val="707173"/>
                </a:solidFill>
              </a:rPr>
              <a:t>test di verifica</a:t>
            </a:r>
            <a:r>
              <a:rPr lang="it-IT" sz="2000" dirty="0">
                <a:solidFill>
                  <a:srgbClr val="707173"/>
                </a:solidFill>
              </a:rPr>
              <a:t>, effettuato a cura di un soggetto diverso da quello che ha effettuato la </a:t>
            </a:r>
            <a:r>
              <a:rPr lang="it-IT" sz="2000" dirty="0" smtClean="0">
                <a:solidFill>
                  <a:srgbClr val="707173"/>
                </a:solidFill>
              </a:rPr>
              <a:t>formazione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61236" y="6089753"/>
            <a:ext cx="83971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i="1" dirty="0" smtClean="0">
                <a:solidFill>
                  <a:srgbClr val="707173"/>
                </a:solidFill>
              </a:rPr>
              <a:t>(</a:t>
            </a:r>
            <a:r>
              <a:rPr lang="it-IT" altLang="it-IT" sz="1100" i="1" dirty="0">
                <a:solidFill>
                  <a:srgbClr val="706F6F"/>
                </a:solidFill>
              </a:rPr>
              <a:t>Regolamento Intermediari </a:t>
            </a:r>
            <a:r>
              <a:rPr lang="en-US" sz="1100" i="1" dirty="0" smtClean="0">
                <a:solidFill>
                  <a:srgbClr val="707173"/>
                </a:solidFill>
              </a:rPr>
              <a:t>Art</a:t>
            </a:r>
            <a:r>
              <a:rPr lang="en-US" sz="1100" i="1" dirty="0">
                <a:solidFill>
                  <a:srgbClr val="707173"/>
                </a:solidFill>
              </a:rPr>
              <a:t>. 59 –</a:t>
            </a:r>
            <a:r>
              <a:rPr lang="en-US" sz="1100" i="1" dirty="0" err="1">
                <a:solidFill>
                  <a:srgbClr val="707173"/>
                </a:solidFill>
              </a:rPr>
              <a:t>sexies</a:t>
            </a:r>
            <a:r>
              <a:rPr lang="en-US" sz="1100" i="1" dirty="0">
                <a:solidFill>
                  <a:srgbClr val="707173"/>
                </a:solidFill>
              </a:rPr>
              <a:t>  co.4 - 5 - 6 -7; Art. </a:t>
            </a:r>
            <a:r>
              <a:rPr lang="it-IT" sz="1100" i="1" dirty="0">
                <a:solidFill>
                  <a:srgbClr val="706F6F"/>
                </a:solidFill>
              </a:rPr>
              <a:t>59-septies co.3</a:t>
            </a:r>
            <a:r>
              <a:rPr lang="en-US" sz="1100" i="1" dirty="0">
                <a:solidFill>
                  <a:srgbClr val="707173"/>
                </a:solidFill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25381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prstClr val="white"/>
                </a:solidFill>
              </a:rPr>
              <a:t> </a:t>
            </a:r>
            <a:fld id="{50657EFF-C98A-4B83-B572-AD099793816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0325" y="144438"/>
            <a:ext cx="9082485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400" eaLnBrk="1" latinLnBrk="0" hangingPunct="1">
              <a:lnSpc>
                <a:spcPct val="90000"/>
              </a:lnSpc>
              <a:buNone/>
              <a:defRPr sz="2400" b="1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MIFID 2: FOCUS DIPLOMA DI SCUOLA MEDIA INFERIORE</a:t>
            </a:r>
            <a:endParaRPr lang="it-IT" dirty="0"/>
          </a:p>
        </p:txBody>
      </p:sp>
      <p:sp>
        <p:nvSpPr>
          <p:cNvPr id="7" name="Rettangolo arrotondato 1"/>
          <p:cNvSpPr>
            <a:spLocks noChangeArrowheads="1"/>
          </p:cNvSpPr>
          <p:nvPr/>
        </p:nvSpPr>
        <p:spPr bwMode="auto">
          <a:xfrm>
            <a:off x="251520" y="1052736"/>
            <a:ext cx="8640960" cy="1800200"/>
          </a:xfrm>
          <a:prstGeom prst="roundRect">
            <a:avLst>
              <a:gd name="adj" fmla="val 16667"/>
            </a:avLst>
          </a:prstGeom>
          <a:solidFill>
            <a:srgbClr val="EFDC01"/>
          </a:solidFill>
          <a:ln w="9525" algn="ctr">
            <a:solidFill>
              <a:srgbClr val="EFDC01"/>
            </a:solidFill>
            <a:round/>
            <a:headEnd/>
            <a:tailEnd/>
          </a:ln>
        </p:spPr>
        <p:txBody>
          <a:bodyPr>
            <a:normAutofit/>
          </a:bodyPr>
          <a:lstStyle>
            <a:lvl1pPr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529C"/>
                </a:solidFill>
                <a:latin typeface="Arial" panose="020B0604020202020204" pitchFamily="34" charset="0"/>
              </a:defRPr>
            </a:lvl9pPr>
          </a:lstStyle>
          <a:p>
            <a:pPr marL="0" lvl="1" indent="0" algn="ctr">
              <a:buClr>
                <a:srgbClr val="002060"/>
              </a:buClr>
            </a:pPr>
            <a:r>
              <a:rPr lang="it-IT" sz="1800" dirty="0">
                <a:solidFill>
                  <a:srgbClr val="707173"/>
                </a:solidFill>
              </a:rPr>
              <a:t>Le risorse </a:t>
            </a:r>
            <a:r>
              <a:rPr lang="it-IT" sz="1800" b="1" dirty="0">
                <a:solidFill>
                  <a:srgbClr val="707173"/>
                </a:solidFill>
              </a:rPr>
              <a:t>non</a:t>
            </a:r>
            <a:r>
              <a:rPr lang="it-IT" sz="1800" dirty="0">
                <a:solidFill>
                  <a:srgbClr val="707173"/>
                </a:solidFill>
              </a:rPr>
              <a:t> in possesso di uno dei titoli di studio previsti </a:t>
            </a:r>
            <a:r>
              <a:rPr lang="it-IT" sz="1800" dirty="0" smtClean="0">
                <a:solidFill>
                  <a:srgbClr val="707173"/>
                </a:solidFill>
              </a:rPr>
              <a:t>(quindi in possesso ad </a:t>
            </a:r>
            <a:r>
              <a:rPr lang="it-IT" sz="1800" dirty="0">
                <a:solidFill>
                  <a:srgbClr val="707173"/>
                </a:solidFill>
              </a:rPr>
              <a:t>es. </a:t>
            </a:r>
            <a:r>
              <a:rPr lang="it-IT" sz="1800" dirty="0" smtClean="0">
                <a:solidFill>
                  <a:srgbClr val="707173"/>
                </a:solidFill>
              </a:rPr>
              <a:t>di diploma </a:t>
            </a:r>
            <a:r>
              <a:rPr lang="it-IT" sz="1800" dirty="0">
                <a:solidFill>
                  <a:srgbClr val="707173"/>
                </a:solidFill>
              </a:rPr>
              <a:t>quadriennale, corsi professionali o licenza di scuola media inferiore) potranno continuare a svolgere l’attività di consulenza solo </a:t>
            </a:r>
            <a:r>
              <a:rPr lang="it-IT" sz="1800" dirty="0" smtClean="0">
                <a:solidFill>
                  <a:srgbClr val="707173"/>
                </a:solidFill>
              </a:rPr>
              <a:t>se, </a:t>
            </a:r>
            <a:r>
              <a:rPr lang="it-IT" sz="1800" dirty="0">
                <a:solidFill>
                  <a:srgbClr val="707173"/>
                </a:solidFill>
              </a:rPr>
              <a:t>al </a:t>
            </a:r>
            <a:r>
              <a:rPr lang="it-IT" sz="1800" dirty="0" smtClean="0">
                <a:solidFill>
                  <a:srgbClr val="707173"/>
                </a:solidFill>
              </a:rPr>
              <a:t>2 </a:t>
            </a:r>
            <a:r>
              <a:rPr lang="it-IT" sz="1800" dirty="0">
                <a:solidFill>
                  <a:srgbClr val="707173"/>
                </a:solidFill>
              </a:rPr>
              <a:t>gennaio 2018, </a:t>
            </a:r>
            <a:r>
              <a:rPr lang="it-IT" sz="1800" dirty="0" smtClean="0">
                <a:solidFill>
                  <a:srgbClr val="707173"/>
                </a:solidFill>
              </a:rPr>
              <a:t>avranno acquisito un’</a:t>
            </a:r>
            <a:r>
              <a:rPr lang="it-IT" sz="1800" b="1" dirty="0" smtClean="0">
                <a:solidFill>
                  <a:srgbClr val="707173"/>
                </a:solidFill>
              </a:rPr>
              <a:t>esperienza professionale documentata pari </a:t>
            </a:r>
            <a:r>
              <a:rPr lang="it-IT" sz="1800" b="1" dirty="0">
                <a:solidFill>
                  <a:srgbClr val="707173"/>
                </a:solidFill>
              </a:rPr>
              <a:t>a 10 anni</a:t>
            </a:r>
            <a:r>
              <a:rPr lang="it-IT" sz="1800" b="1" dirty="0" smtClean="0">
                <a:solidFill>
                  <a:srgbClr val="707173"/>
                </a:solidFill>
              </a:rPr>
              <a:t>, </a:t>
            </a:r>
            <a:r>
              <a:rPr lang="it-IT" sz="1800" dirty="0" smtClean="0">
                <a:solidFill>
                  <a:srgbClr val="707173"/>
                </a:solidFill>
              </a:rPr>
              <a:t>maturata a partire dal </a:t>
            </a:r>
            <a:r>
              <a:rPr lang="it-IT" sz="1800" b="1" dirty="0" smtClean="0">
                <a:solidFill>
                  <a:srgbClr val="707173"/>
                </a:solidFill>
              </a:rPr>
              <a:t>1 novembre 2007 </a:t>
            </a:r>
            <a:r>
              <a:rPr lang="it-IT" sz="1800" dirty="0" smtClean="0">
                <a:solidFill>
                  <a:srgbClr val="707173"/>
                </a:solidFill>
              </a:rPr>
              <a:t>(entrata in vigore MIFID) </a:t>
            </a:r>
            <a:endParaRPr lang="it-IT" sz="1800" dirty="0">
              <a:solidFill>
                <a:srgbClr val="707173"/>
              </a:solidFill>
            </a:endParaRPr>
          </a:p>
          <a:p>
            <a:pPr algn="ctr" eaLnBrk="1" hangingPunct="1">
              <a:buClr>
                <a:srgbClr val="002060"/>
              </a:buClr>
            </a:pPr>
            <a:endParaRPr lang="it-IT" altLang="it-IT" sz="1800" dirty="0">
              <a:solidFill>
                <a:srgbClr val="0047BB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3429000"/>
            <a:ext cx="57272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dirty="0" smtClean="0">
                <a:solidFill>
                  <a:srgbClr val="707173"/>
                </a:solidFill>
              </a:rPr>
              <a:t>Anche per queste risorse, </a:t>
            </a:r>
            <a:r>
              <a:rPr lang="it-IT" i="1" dirty="0" smtClean="0">
                <a:solidFill>
                  <a:srgbClr val="707173"/>
                </a:solidFill>
              </a:rPr>
              <a:t>le conoscenze dovranno essere attestate dal superamento di un </a:t>
            </a:r>
            <a:r>
              <a:rPr lang="it-IT" b="1" i="1" dirty="0">
                <a:solidFill>
                  <a:srgbClr val="707173"/>
                </a:solidFill>
              </a:rPr>
              <a:t>test di </a:t>
            </a:r>
            <a:r>
              <a:rPr lang="it-IT" b="1" i="1" dirty="0" smtClean="0">
                <a:solidFill>
                  <a:srgbClr val="707173"/>
                </a:solidFill>
              </a:rPr>
              <a:t>verifica</a:t>
            </a:r>
            <a:endParaRPr lang="it-IT" sz="1600" dirty="0"/>
          </a:p>
        </p:txBody>
      </p:sp>
      <p:sp>
        <p:nvSpPr>
          <p:cNvPr id="8" name="Rettangolo 7"/>
          <p:cNvSpPr/>
          <p:nvPr/>
        </p:nvSpPr>
        <p:spPr>
          <a:xfrm>
            <a:off x="261236" y="6089753"/>
            <a:ext cx="83971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00" i="1" dirty="0" smtClean="0">
                <a:solidFill>
                  <a:srgbClr val="707173"/>
                </a:solidFill>
              </a:rPr>
              <a:t>(</a:t>
            </a:r>
            <a:r>
              <a:rPr lang="it-IT" altLang="it-IT" sz="1100" i="1" dirty="0">
                <a:solidFill>
                  <a:srgbClr val="706F6F"/>
                </a:solidFill>
              </a:rPr>
              <a:t>Regolamento Intermediari </a:t>
            </a:r>
            <a:r>
              <a:rPr lang="en-US" sz="1100" i="1" dirty="0" smtClean="0">
                <a:solidFill>
                  <a:srgbClr val="707173"/>
                </a:solidFill>
              </a:rPr>
              <a:t>Art</a:t>
            </a:r>
            <a:r>
              <a:rPr lang="en-US" sz="1100" i="1" dirty="0">
                <a:solidFill>
                  <a:srgbClr val="707173"/>
                </a:solidFill>
              </a:rPr>
              <a:t>. 59 </a:t>
            </a:r>
            <a:r>
              <a:rPr lang="en-US" sz="1100" i="1" dirty="0" smtClean="0">
                <a:solidFill>
                  <a:srgbClr val="707173"/>
                </a:solidFill>
              </a:rPr>
              <a:t>–</a:t>
            </a:r>
            <a:r>
              <a:rPr lang="it-IT" sz="1100" i="1" dirty="0" err="1" smtClean="0">
                <a:solidFill>
                  <a:srgbClr val="707173"/>
                </a:solidFill>
              </a:rPr>
              <a:t>novies</a:t>
            </a:r>
            <a:r>
              <a:rPr lang="it-IT" sz="1100" i="1" dirty="0" smtClean="0">
                <a:solidFill>
                  <a:srgbClr val="707173"/>
                </a:solidFill>
              </a:rPr>
              <a:t> –Disposizioni finali</a:t>
            </a:r>
            <a:r>
              <a:rPr lang="en-US" sz="1100" i="1" dirty="0" smtClean="0">
                <a:solidFill>
                  <a:srgbClr val="707173"/>
                </a:solidFill>
              </a:rPr>
              <a:t>)</a:t>
            </a:r>
            <a:endParaRPr lang="en-US" sz="1100" i="1" dirty="0">
              <a:solidFill>
                <a:srgbClr val="7071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">
  <a:themeElements>
    <a:clrScheme name="Post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706F6F"/>
      </a:accent3>
      <a:accent4>
        <a:srgbClr val="C0C0C0"/>
      </a:accent4>
      <a:accent5>
        <a:srgbClr val="00B0F0"/>
      </a:accent5>
      <a:accent6>
        <a:srgbClr val="0070C0"/>
      </a:accent6>
      <a:hlink>
        <a:srgbClr val="0047BB"/>
      </a:hlink>
      <a:folHlink>
        <a:srgbClr val="00206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POSTE" id="{67B4EC37-2A7B-4459-9FF9-B231EAEB148F}" vid="{EF608962-6354-4A2F-9D9E-BA0DC19CACB4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43359</TotalTime>
  <Words>845</Words>
  <Application>Microsoft Office PowerPoint</Application>
  <PresentationFormat>Presentazione su schermo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POSTE</vt:lpstr>
      <vt:lpstr>DIRETTIVA mifid II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Poste Italiane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Administrator</dc:creator>
  <cp:lastModifiedBy>Poste Italiane</cp:lastModifiedBy>
  <cp:revision>3184</cp:revision>
  <cp:lastPrinted>2017-09-29T10:54:15Z</cp:lastPrinted>
  <dcterms:created xsi:type="dcterms:W3CDTF">2007-09-04T07:29:11Z</dcterms:created>
  <dcterms:modified xsi:type="dcterms:W3CDTF">2017-11-09T15:48:14Z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Titolo presentazione</vt:lpwstr>
  </property>
  <property fmtid="{D5CDD505-2E9C-101B-9397-08002B2CF9AE}" pid="3" name="AUTHOR">
    <vt:lpwstr/>
  </property>
  <property fmtid="{D5CDD505-2E9C-101B-9397-08002B2CF9AE}" pid="4" name="CLIENT">
    <vt:lpwstr/>
  </property>
  <property fmtid="{D5CDD505-2E9C-101B-9397-08002B2CF9AE}" pid="5" name="REV">
    <vt:lpwstr/>
  </property>
  <property fmtid="{D5CDD505-2E9C-101B-9397-08002B2CF9AE}" pid="6" name="CODICEDOC">
    <vt:lpwstr/>
  </property>
  <property fmtid="{D5CDD505-2E9C-101B-9397-08002B2CF9AE}" pid="7" name="EXCODICE">
    <vt:lpwstr/>
  </property>
  <property fmtid="{D5CDD505-2E9C-101B-9397-08002B2CF9AE}" pid="8" name="DOCDATE">
    <vt:lpwstr/>
  </property>
  <property fmtid="{D5CDD505-2E9C-101B-9397-08002B2CF9AE}" pid="9" name="PRESDATE">
    <vt:lpwstr/>
  </property>
  <property fmtid="{D5CDD505-2E9C-101B-9397-08002B2CF9AE}" pid="10" name="VERSION">
    <vt:lpwstr/>
  </property>
  <property fmtid="{D5CDD505-2E9C-101B-9397-08002B2CF9AE}" pid="11" name="NOTES">
    <vt:lpwstr/>
  </property>
  <property fmtid="{D5CDD505-2E9C-101B-9397-08002B2CF9AE}" pid="12" name="NOMEFILE">
    <vt:lpwstr/>
  </property>
  <property fmtid="{D5CDD505-2E9C-101B-9397-08002B2CF9AE}" pid="13" name="CHARGE">
    <vt:lpwstr/>
  </property>
  <property fmtid="{D5CDD505-2E9C-101B-9397-08002B2CF9AE}" pid="14" name="SUBTITLE">
    <vt:lpwstr/>
  </property>
  <property fmtid="{D5CDD505-2E9C-101B-9397-08002B2CF9AE}" pid="15" name="FILENAME">
    <vt:lpwstr>Piano_bpa_format.ppt</vt:lpwstr>
  </property>
  <property fmtid="{D5CDD505-2E9C-101B-9397-08002B2CF9AE}" pid="16" name="TYPE">
    <vt:bool>false</vt:bool>
  </property>
  <property fmtid="{D5CDD505-2E9C-101B-9397-08002B2CF9AE}" pid="17" name="AUTO">
    <vt:lpwstr>false</vt:lpwstr>
  </property>
  <property fmtid="{D5CDD505-2E9C-101B-9397-08002B2CF9AE}" pid="18" name="ISTFIN">
    <vt:lpwstr>false</vt:lpwstr>
  </property>
  <property fmtid="{D5CDD505-2E9C-101B-9397-08002B2CF9AE}" pid="19" name="ASSICURAZIONI">
    <vt:lpwstr>false</vt:lpwstr>
  </property>
  <property fmtid="{D5CDD505-2E9C-101B-9397-08002B2CF9AE}" pid="20" name="BENI">
    <vt:lpwstr>false</vt:lpwstr>
  </property>
  <property fmtid="{D5CDD505-2E9C-101B-9397-08002B2CF9AE}" pid="21" name="ENERGIA">
    <vt:lpwstr>false</vt:lpwstr>
  </property>
  <property fmtid="{D5CDD505-2E9C-101B-9397-08002B2CF9AE}" pid="22" name="TELCO">
    <vt:lpwstr>false</vt:lpwstr>
  </property>
  <property fmtid="{D5CDD505-2E9C-101B-9397-08002B2CF9AE}" pid="23" name="LOGISTICA">
    <vt:lpwstr>false</vt:lpwstr>
  </property>
  <property fmtid="{D5CDD505-2E9C-101B-9397-08002B2CF9AE}" pid="24" name="PUBBLICAZIONI">
    <vt:lpwstr>false</vt:lpwstr>
  </property>
  <property fmtid="{D5CDD505-2E9C-101B-9397-08002B2CF9AE}" pid="25" name="IMMOBILIARE">
    <vt:lpwstr>false</vt:lpwstr>
  </property>
  <property fmtid="{D5CDD505-2E9C-101B-9397-08002B2CF9AE}" pid="26" name="ELETTRONICA">
    <vt:lpwstr>false</vt:lpwstr>
  </property>
  <property fmtid="{D5CDD505-2E9C-101B-9397-08002B2CF9AE}" pid="27" name="ALTRAAREA">
    <vt:lpwstr>false</vt:lpwstr>
  </property>
  <property fmtid="{D5CDD505-2E9C-101B-9397-08002B2CF9AE}" pid="28" name="STRATEGIA">
    <vt:lpwstr>false</vt:lpwstr>
  </property>
  <property fmtid="{D5CDD505-2E9C-101B-9397-08002B2CF9AE}" pid="29" name="HR">
    <vt:lpwstr>false</vt:lpwstr>
  </property>
  <property fmtid="{D5CDD505-2E9C-101B-9397-08002B2CF9AE}" pid="30" name="RD">
    <vt:lpwstr>false</vt:lpwstr>
  </property>
  <property fmtid="{D5CDD505-2E9C-101B-9397-08002B2CF9AE}" pid="31" name="PROCUREMENT">
    <vt:lpwstr>false</vt:lpwstr>
  </property>
  <property fmtid="{D5CDD505-2E9C-101B-9397-08002B2CF9AE}" pid="32" name="SUPPLYCHAIN">
    <vt:lpwstr>false</vt:lpwstr>
  </property>
  <property fmtid="{D5CDD505-2E9C-101B-9397-08002B2CF9AE}" pid="33" name="MAN">
    <vt:lpwstr>false</vt:lpwstr>
  </property>
  <property fmtid="{D5CDD505-2E9C-101B-9397-08002B2CF9AE}" pid="34" name="MARKETING">
    <vt:lpwstr>false</vt:lpwstr>
  </property>
  <property fmtid="{D5CDD505-2E9C-101B-9397-08002B2CF9AE}" pid="35" name="CHANNEL">
    <vt:lpwstr>false</vt:lpwstr>
  </property>
  <property fmtid="{D5CDD505-2E9C-101B-9397-08002B2CF9AE}" pid="36" name="VENDITA">
    <vt:lpwstr>false</vt:lpwstr>
  </property>
  <property fmtid="{D5CDD505-2E9C-101B-9397-08002B2CF9AE}" pid="37" name="BPR">
    <vt:lpwstr>false</vt:lpwstr>
  </property>
  <property fmtid="{D5CDD505-2E9C-101B-9397-08002B2CF9AE}" pid="38" name="VALORE">
    <vt:lpwstr>false</vt:lpwstr>
  </property>
  <property fmtid="{D5CDD505-2E9C-101B-9397-08002B2CF9AE}" pid="39" name="CORPORATE">
    <vt:lpwstr>false</vt:lpwstr>
  </property>
  <property fmtid="{D5CDD505-2E9C-101B-9397-08002B2CF9AE}" pid="40" name="IT">
    <vt:lpwstr>false</vt:lpwstr>
  </property>
  <property fmtid="{D5CDD505-2E9C-101B-9397-08002B2CF9AE}" pid="41" name="SOCIAL">
    <vt:lpwstr>false</vt:lpwstr>
  </property>
  <property fmtid="{D5CDD505-2E9C-101B-9397-08002B2CF9AE}" pid="42" name="ADMIN">
    <vt:lpwstr>false</vt:lpwstr>
  </property>
  <property fmtid="{D5CDD505-2E9C-101B-9397-08002B2CF9AE}" pid="43" name="COMM">
    <vt:lpwstr>false</vt:lpwstr>
  </property>
  <property fmtid="{D5CDD505-2E9C-101B-9397-08002B2CF9AE}" pid="44" name="ALTRAFUNZIONE">
    <vt:lpwstr>false</vt:lpwstr>
  </property>
  <property fmtid="{D5CDD505-2E9C-101B-9397-08002B2CF9AE}" pid="45" name="ENGINE">
    <vt:lpwstr>false</vt:lpwstr>
  </property>
  <property fmtid="{D5CDD505-2E9C-101B-9397-08002B2CF9AE}" pid="46" name="HEALTH">
    <vt:lpwstr>false</vt:lpwstr>
  </property>
  <property fmtid="{D5CDD505-2E9C-101B-9397-08002B2CF9AE}" pid="47" name="ITS">
    <vt:lpwstr>false</vt:lpwstr>
  </property>
  <property fmtid="{D5CDD505-2E9C-101B-9397-08002B2CF9AE}" pid="48" name="MEC">
    <vt:lpwstr>false</vt:lpwstr>
  </property>
  <property fmtid="{D5CDD505-2E9C-101B-9397-08002B2CF9AE}" pid="49" name="RETAIL">
    <vt:lpwstr>false</vt:lpwstr>
  </property>
  <property fmtid="{D5CDD505-2E9C-101B-9397-08002B2CF9AE}" pid="50" name="TEXTILE">
    <vt:lpwstr>false</vt:lpwstr>
  </property>
  <property fmtid="{D5CDD505-2E9C-101B-9397-08002B2CF9AE}" pid="51" name="WIRES">
    <vt:lpwstr>false</vt:lpwstr>
  </property>
</Properties>
</file>